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290" r:id="rId2"/>
    <p:sldId id="312" r:id="rId3"/>
    <p:sldId id="307" r:id="rId4"/>
    <p:sldId id="314" r:id="rId5"/>
    <p:sldId id="311" r:id="rId6"/>
    <p:sldId id="315" r:id="rId7"/>
    <p:sldId id="316" r:id="rId8"/>
    <p:sldId id="330" r:id="rId9"/>
    <p:sldId id="331" r:id="rId10"/>
    <p:sldId id="295" r:id="rId11"/>
    <p:sldId id="336" r:id="rId12"/>
    <p:sldId id="298" r:id="rId13"/>
    <p:sldId id="299" r:id="rId14"/>
    <p:sldId id="301" r:id="rId15"/>
    <p:sldId id="300" r:id="rId16"/>
    <p:sldId id="291" r:id="rId17"/>
    <p:sldId id="329" r:id="rId18"/>
    <p:sldId id="318" r:id="rId19"/>
    <p:sldId id="319" r:id="rId20"/>
    <p:sldId id="326" r:id="rId21"/>
    <p:sldId id="327" r:id="rId22"/>
    <p:sldId id="296" r:id="rId23"/>
    <p:sldId id="308" r:id="rId24"/>
    <p:sldId id="309" r:id="rId25"/>
    <p:sldId id="322" r:id="rId26"/>
    <p:sldId id="320" r:id="rId27"/>
    <p:sldId id="334" r:id="rId28"/>
    <p:sldId id="325" r:id="rId29"/>
    <p:sldId id="303" r:id="rId30"/>
    <p:sldId id="304" r:id="rId31"/>
    <p:sldId id="305" r:id="rId32"/>
    <p:sldId id="335" r:id="rId33"/>
    <p:sldId id="306" r:id="rId34"/>
    <p:sldId id="328" r:id="rId35"/>
    <p:sldId id="310" r:id="rId36"/>
    <p:sldId id="323" r:id="rId37"/>
    <p:sldId id="332" r:id="rId38"/>
    <p:sldId id="313" r:id="rId39"/>
    <p:sldId id="337" r:id="rId40"/>
    <p:sldId id="292" r:id="rId41"/>
    <p:sldId id="297" r:id="rId42"/>
    <p:sldId id="324" r:id="rId43"/>
    <p:sldId id="333" r:id="rId44"/>
  </p:sldIdLst>
  <p:sldSz cx="9902825" cy="6858000"/>
  <p:notesSz cx="9928225" cy="6797675"/>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15:guide id="1" orient="horz" pos="1503" userDrawn="1">
          <p15:clr>
            <a:srgbClr val="A4A3A4"/>
          </p15:clr>
        </p15:guide>
        <p15:guide id="2" pos="451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C78"/>
    <a:srgbClr val="285078"/>
    <a:srgbClr val="1E3C5A"/>
    <a:srgbClr val="234669"/>
    <a:srgbClr val="264B71"/>
    <a:srgbClr val="FF3333"/>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79822" autoAdjust="0"/>
  </p:normalViewPr>
  <p:slideViewPr>
    <p:cSldViewPr>
      <p:cViewPr varScale="1">
        <p:scale>
          <a:sx n="196" d="100"/>
          <a:sy n="196" d="100"/>
        </p:scale>
        <p:origin x="3954" y="378"/>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51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319"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68788">
              <a:defRPr sz="1000" i="1"/>
            </a:lvl1pPr>
          </a:lstStyle>
          <a:p>
            <a:pPr>
              <a:defRPr/>
            </a:pPr>
            <a:endParaRPr lang="en-US"/>
          </a:p>
        </p:txBody>
      </p:sp>
      <p:sp>
        <p:nvSpPr>
          <p:cNvPr id="4099" name="Rectangle 3"/>
          <p:cNvSpPr>
            <a:spLocks noGrp="1" noChangeArrowheads="1"/>
          </p:cNvSpPr>
          <p:nvPr>
            <p:ph type="dt" sz="quarter" idx="1"/>
          </p:nvPr>
        </p:nvSpPr>
        <p:spPr bwMode="auto">
          <a:xfrm>
            <a:off x="5640646"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68788">
              <a:defRPr sz="1000" i="1"/>
            </a:lvl1pPr>
          </a:lstStyle>
          <a:p>
            <a:pPr>
              <a:defRPr/>
            </a:pPr>
            <a:endParaRPr lang="en-US"/>
          </a:p>
        </p:txBody>
      </p:sp>
      <p:sp>
        <p:nvSpPr>
          <p:cNvPr id="4100" name="Rectangle 4"/>
          <p:cNvSpPr>
            <a:spLocks noGrp="1" noChangeArrowheads="1"/>
          </p:cNvSpPr>
          <p:nvPr>
            <p:ph type="ftr" sz="quarter" idx="2"/>
          </p:nvPr>
        </p:nvSpPr>
        <p:spPr bwMode="auto">
          <a:xfrm>
            <a:off x="32319"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68788">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40646"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68788">
              <a:defRPr sz="1000" i="1"/>
            </a:lvl1pPr>
          </a:lstStyle>
          <a:p>
            <a:pPr>
              <a:defRPr/>
            </a:pPr>
            <a:fld id="{B0AC2A3D-B99B-4BE3-904E-8F9BDE86B7D8}" type="slidenum">
              <a:rPr lang="en-US"/>
              <a:pPr>
                <a:defRPr/>
              </a:pPr>
              <a:t>‹#›</a:t>
            </a:fld>
            <a:endParaRPr lang="en-US"/>
          </a:p>
        </p:txBody>
      </p:sp>
    </p:spTree>
    <p:extLst>
      <p:ext uri="{BB962C8B-B14F-4D97-AF65-F5344CB8AC3E}">
        <p14:creationId xmlns:p14="http://schemas.microsoft.com/office/powerpoint/2010/main" val="1171566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855"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42786">
              <a:defRPr sz="1000" i="1"/>
            </a:lvl1pPr>
          </a:lstStyle>
          <a:p>
            <a:pPr>
              <a:defRPr/>
            </a:pPr>
            <a:endParaRPr lang="en-US"/>
          </a:p>
        </p:txBody>
      </p:sp>
      <p:sp>
        <p:nvSpPr>
          <p:cNvPr id="2051" name="Rectangle 3"/>
          <p:cNvSpPr>
            <a:spLocks noGrp="1" noChangeArrowheads="1"/>
          </p:cNvSpPr>
          <p:nvPr>
            <p:ph type="dt" idx="1"/>
          </p:nvPr>
        </p:nvSpPr>
        <p:spPr bwMode="auto">
          <a:xfrm>
            <a:off x="5614792"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42786">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125788" y="512763"/>
            <a:ext cx="3676650" cy="2546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9812" y="3230245"/>
            <a:ext cx="7368604" cy="3070643"/>
          </a:xfrm>
          <a:prstGeom prst="rect">
            <a:avLst/>
          </a:prstGeom>
          <a:noFill/>
          <a:ln w="9525">
            <a:noFill/>
            <a:miter lim="800000"/>
            <a:headEnd/>
            <a:tailEnd/>
          </a:ln>
          <a:effectLst/>
        </p:spPr>
        <p:txBody>
          <a:bodyPr vert="horz" wrap="square" lIns="87569" tIns="41397" rIns="87569" bIns="413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855"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42786">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614792"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42786">
              <a:defRPr sz="1000" i="1"/>
            </a:lvl1pPr>
          </a:lstStyle>
          <a:p>
            <a:pPr>
              <a:defRPr/>
            </a:pPr>
            <a:fld id="{A7E88535-4BEA-4EE8-AB4A-C9FA970A9824}" type="slidenum">
              <a:rPr lang="en-US"/>
              <a:pPr>
                <a:defRPr/>
              </a:pPr>
              <a:t>‹#›</a:t>
            </a:fld>
            <a:endParaRPr lang="en-US"/>
          </a:p>
        </p:txBody>
      </p:sp>
    </p:spTree>
    <p:extLst>
      <p:ext uri="{BB962C8B-B14F-4D97-AF65-F5344CB8AC3E}">
        <p14:creationId xmlns:p14="http://schemas.microsoft.com/office/powerpoint/2010/main" val="1836913820"/>
      </p:ext>
    </p:extLst>
  </p:cSld>
  <p:clrMap bg1="lt1" tx1="dk1" bg2="lt2" tx2="dk2" accent1="accent1" accent2="accent2" accent3="accent3" accent4="accent4" accent5="accent5" accent6="accent6" hlink="hlink" folHlink="folHlink"/>
  <p:hf hdr="0" dt="0"/>
  <p:notesStyle>
    <a:lvl1pPr algn="l" defTabSz="839788" rtl="0" eaLnBrk="0" fontAlgn="base" hangingPunct="0">
      <a:spcBef>
        <a:spcPct val="30000"/>
      </a:spcBef>
      <a:spcAft>
        <a:spcPct val="0"/>
      </a:spcAft>
      <a:defRPr sz="1200" kern="1200">
        <a:solidFill>
          <a:schemeClr val="tx1"/>
        </a:solidFill>
        <a:latin typeface="Arial" charset="0"/>
        <a:ea typeface="+mn-ea"/>
        <a:cs typeface="+mn-cs"/>
      </a:defRPr>
    </a:lvl1pPr>
    <a:lvl2pPr marL="439738" algn="l" defTabSz="839788" rtl="0" eaLnBrk="0" fontAlgn="base" hangingPunct="0">
      <a:spcBef>
        <a:spcPct val="30000"/>
      </a:spcBef>
      <a:spcAft>
        <a:spcPct val="0"/>
      </a:spcAft>
      <a:defRPr sz="1200" kern="1200">
        <a:solidFill>
          <a:schemeClr val="tx1"/>
        </a:solidFill>
        <a:latin typeface="Arial" charset="0"/>
        <a:ea typeface="+mn-ea"/>
        <a:cs typeface="+mn-cs"/>
      </a:defRPr>
    </a:lvl2pPr>
    <a:lvl3pPr marL="874713" algn="l" defTabSz="839788" rtl="0" eaLnBrk="0" fontAlgn="base" hangingPunct="0">
      <a:spcBef>
        <a:spcPct val="30000"/>
      </a:spcBef>
      <a:spcAft>
        <a:spcPct val="0"/>
      </a:spcAft>
      <a:defRPr sz="1200" kern="1200">
        <a:solidFill>
          <a:schemeClr val="tx1"/>
        </a:solidFill>
        <a:latin typeface="Arial" charset="0"/>
        <a:ea typeface="+mn-ea"/>
        <a:cs typeface="+mn-cs"/>
      </a:defRPr>
    </a:lvl3pPr>
    <a:lvl4pPr marL="1316038" algn="l" defTabSz="839788" rtl="0" eaLnBrk="0" fontAlgn="base" hangingPunct="0">
      <a:spcBef>
        <a:spcPct val="30000"/>
      </a:spcBef>
      <a:spcAft>
        <a:spcPct val="0"/>
      </a:spcAft>
      <a:defRPr sz="1200" kern="1200">
        <a:solidFill>
          <a:schemeClr val="tx1"/>
        </a:solidFill>
        <a:latin typeface="Arial" charset="0"/>
        <a:ea typeface="+mn-ea"/>
        <a:cs typeface="+mn-cs"/>
      </a:defRPr>
    </a:lvl4pPr>
    <a:lvl5pPr marL="1752600" algn="l" defTabSz="839788"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r>
              <a:rPr lang="en-US" sz="1000"/>
              <a:t>Software Design</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fld id="{9230C636-ECB8-47BE-92DE-F91BE5C0FACE}" type="slidenum">
              <a:rPr lang="en-US" sz="1000" smtClean="0"/>
              <a:pPr/>
              <a:t>1</a:t>
            </a:fld>
            <a:endParaRPr lang="en-US" sz="10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403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7</a:t>
            </a:fld>
            <a:endParaRPr lang="en-US"/>
          </a:p>
        </p:txBody>
      </p:sp>
    </p:spTree>
    <p:extLst>
      <p:ext uri="{BB962C8B-B14F-4D97-AF65-F5344CB8AC3E}">
        <p14:creationId xmlns:p14="http://schemas.microsoft.com/office/powerpoint/2010/main" val="88581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12</a:t>
            </a:fld>
            <a:endParaRPr lang="en-US"/>
          </a:p>
        </p:txBody>
      </p:sp>
    </p:spTree>
    <p:extLst>
      <p:ext uri="{BB962C8B-B14F-4D97-AF65-F5344CB8AC3E}">
        <p14:creationId xmlns:p14="http://schemas.microsoft.com/office/powerpoint/2010/main" val="408467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problems:</a:t>
            </a:r>
          </a:p>
          <a:p>
            <a:endParaRPr lang="en-US" dirty="0"/>
          </a:p>
          <a:p>
            <a:r>
              <a:rPr lang="en-US" dirty="0"/>
              <a:t>+ no</a:t>
            </a:r>
            <a:r>
              <a:rPr lang="en-US" baseline="0" dirty="0"/>
              <a:t> input validation </a:t>
            </a:r>
          </a:p>
          <a:p>
            <a:r>
              <a:rPr lang="en-US" baseline="0" dirty="0"/>
              <a:t>+ memory corruption when </a:t>
            </a:r>
            <a:r>
              <a:rPr lang="en-US" baseline="0" dirty="0" err="1"/>
              <a:t>i</a:t>
            </a:r>
            <a:r>
              <a:rPr lang="en-US" baseline="0" dirty="0"/>
              <a:t> = 3 or j=3 is inputted when game[</a:t>
            </a:r>
            <a:r>
              <a:rPr lang="en-US" baseline="0" dirty="0" err="1"/>
              <a:t>i</a:t>
            </a:r>
            <a:r>
              <a:rPr lang="en-US" baseline="0" dirty="0"/>
              <a:t>]j] is assigned with a value. </a:t>
            </a:r>
          </a:p>
          <a:p>
            <a:r>
              <a:rPr lang="en-US" baseline="0" dirty="0"/>
              <a:t>+ missing tie message sometimes when tie case is </a:t>
            </a:r>
            <a:r>
              <a:rPr lang="en-US" baseline="0" dirty="0" err="1"/>
              <a:t>i</a:t>
            </a:r>
            <a:r>
              <a:rPr lang="en-US" baseline="0" dirty="0"/>
              <a:t>&lt;&gt;3.</a:t>
            </a:r>
          </a:p>
          <a:p>
            <a:endParaRPr lang="en-US" baseline="0" dirty="0"/>
          </a:p>
          <a:p>
            <a:r>
              <a:rPr lang="en-US" baseline="0" dirty="0"/>
              <a:t>Code Smells:</a:t>
            </a:r>
          </a:p>
          <a:p>
            <a:r>
              <a:rPr lang="en-US" baseline="0" dirty="0"/>
              <a:t>+ Text for Player 1 and Player 2 are duplicated.</a:t>
            </a:r>
          </a:p>
          <a:p>
            <a:r>
              <a:rPr lang="en-US" baseline="0" dirty="0"/>
              <a:t>+ variables player1 and player2 should be used when assigning values to game[</a:t>
            </a:r>
            <a:r>
              <a:rPr lang="en-US" baseline="0" dirty="0" err="1"/>
              <a:t>i</a:t>
            </a:r>
            <a:r>
              <a:rPr lang="en-US" baseline="0" dirty="0"/>
              <a:t>][j].</a:t>
            </a:r>
          </a:p>
          <a:p>
            <a:endParaRPr lang="en-US" baseline="0" dirty="0"/>
          </a:p>
          <a:p>
            <a:endParaRPr lang="en-US" baseline="0" dirty="0"/>
          </a:p>
          <a:p>
            <a:r>
              <a:rPr lang="en-US" baseline="0" dirty="0"/>
              <a:t>When needing to be compiled online in C++ 14. use the following version:</a:t>
            </a:r>
          </a:p>
          <a:p>
            <a:r>
              <a:rPr lang="en-US" baseline="0" dirty="0"/>
              <a:t>https://www.onlinegdb.com/online_c++_compiler</a:t>
            </a:r>
          </a:p>
          <a:p>
            <a:r>
              <a:rPr lang="en-US" baseline="0" dirty="0"/>
              <a:t>http://cpp.sh/</a:t>
            </a:r>
          </a:p>
          <a:p>
            <a:endParaRPr lang="en-US" baseline="0" dirty="0"/>
          </a:p>
          <a:p>
            <a:r>
              <a:rPr lang="en-US" baseline="0" dirty="0"/>
              <a:t>---------------------</a:t>
            </a:r>
          </a:p>
          <a:p>
            <a:r>
              <a:rPr lang="en-US" dirty="0"/>
              <a:t>#include &lt;</a:t>
            </a:r>
            <a:r>
              <a:rPr lang="en-US" dirty="0" err="1"/>
              <a:t>iostream</a:t>
            </a:r>
            <a:r>
              <a:rPr lang="en-US" dirty="0"/>
              <a:t>&gt;</a:t>
            </a:r>
          </a:p>
          <a:p>
            <a:r>
              <a:rPr lang="en-US" dirty="0"/>
              <a:t>#include &lt;</a:t>
            </a:r>
            <a:r>
              <a:rPr lang="en-US" dirty="0" err="1"/>
              <a:t>stdio.h</a:t>
            </a:r>
            <a:r>
              <a:rPr lang="en-US" dirty="0"/>
              <a:t>&gt;</a:t>
            </a:r>
          </a:p>
          <a:p>
            <a:r>
              <a:rPr lang="en-US" dirty="0"/>
              <a:t>#include &lt;string&gt;</a:t>
            </a:r>
          </a:p>
          <a:p>
            <a:endParaRPr lang="en-US" dirty="0"/>
          </a:p>
          <a:p>
            <a:endParaRPr lang="en-US" dirty="0"/>
          </a:p>
          <a:p>
            <a:r>
              <a:rPr lang="en-US" dirty="0"/>
              <a:t>bool </a:t>
            </a:r>
            <a:r>
              <a:rPr lang="en-US" dirty="0" err="1"/>
              <a:t>isWin</a:t>
            </a:r>
            <a:r>
              <a:rPr lang="en-US" dirty="0"/>
              <a:t>(char game[3][3]){</a:t>
            </a:r>
          </a:p>
          <a:p>
            <a:r>
              <a:rPr lang="en-US" dirty="0"/>
              <a:t>	bool win = false;</a:t>
            </a:r>
          </a:p>
          <a:p>
            <a:r>
              <a:rPr lang="en-US" dirty="0"/>
              <a:t>	if (game[0][0] == game[0][1] &amp;&amp; game[0][1] == game[0][2] &amp;&amp; (game[0][0] == 'X' || game[0][0] == 'O')) win = true;</a:t>
            </a:r>
          </a:p>
          <a:p>
            <a:r>
              <a:rPr lang="en-US" dirty="0"/>
              <a:t>	if (game[1][0] == game[1][1] &amp;&amp; game[1][1] == game[1][2] &amp;&amp; (game[1][0] == 'X' || game[1][0] == 'O')) win = true;</a:t>
            </a:r>
          </a:p>
          <a:p>
            <a:r>
              <a:rPr lang="en-US" dirty="0"/>
              <a:t>	if (game[2][0] == game[2][1] &amp;&amp; game[2][1] == game[2][2] &amp;&amp; (game[2][0] == 'X' || game[2][0] == 'O')) win = true;</a:t>
            </a:r>
          </a:p>
          <a:p>
            <a:r>
              <a:rPr lang="en-US" dirty="0"/>
              <a:t>	// column</a:t>
            </a:r>
          </a:p>
          <a:p>
            <a:r>
              <a:rPr lang="en-US" dirty="0"/>
              <a:t>	if (game[0][0] == game[1][0] &amp;&amp; game[1][0] == game[2][0] &amp;&amp; (game[0][0] == 'X' || game[0][0] == 'O')) win = true;</a:t>
            </a:r>
          </a:p>
          <a:p>
            <a:r>
              <a:rPr lang="en-US" dirty="0"/>
              <a:t>	if (game[0][1] == game[1][1] &amp;&amp; game[1][1] == game[2][1] &amp;&amp; (game[0][1] == 'X' || game[0][1] == 'O')) win = true;</a:t>
            </a:r>
          </a:p>
          <a:p>
            <a:r>
              <a:rPr lang="en-US" dirty="0"/>
              <a:t>	if (game[0][2] == game[1][2] &amp;&amp; game[1][2] == game[2][2] &amp;&amp; (game[0][2] == 'X' || game[0][2] == 'O')) win = true;</a:t>
            </a:r>
          </a:p>
          <a:p>
            <a:r>
              <a:rPr lang="en-US" dirty="0"/>
              <a:t>	// diagonal</a:t>
            </a:r>
          </a:p>
          <a:p>
            <a:r>
              <a:rPr lang="en-US" dirty="0"/>
              <a:t>	if (game[0][0] == game[1][1] &amp;&amp; game[1][1] == game[2][2] &amp;&amp; (game[0][0] == 'X' || game[0][0] == 'O')) win = true;</a:t>
            </a:r>
          </a:p>
          <a:p>
            <a:r>
              <a:rPr lang="en-US" dirty="0"/>
              <a:t>	if (game[0][2] == game[1][1] &amp;&amp; game[1][1] == game[2][0] &amp;&amp; (game[0][2] == 'X' || game[0][2] == 'O')) win = true;</a:t>
            </a:r>
          </a:p>
          <a:p>
            <a:r>
              <a:rPr lang="en-US" dirty="0"/>
              <a:t>	return win;</a:t>
            </a:r>
          </a:p>
          <a:p>
            <a:r>
              <a:rPr lang="en-US" dirty="0"/>
              <a:t>}</a:t>
            </a:r>
          </a:p>
          <a:p>
            <a:endParaRPr lang="en-US" dirty="0"/>
          </a:p>
          <a:p>
            <a:r>
              <a:rPr lang="en-US" dirty="0" err="1"/>
              <a:t>int</a:t>
            </a:r>
            <a:r>
              <a:rPr lang="en-US" dirty="0"/>
              <a:t>  main(){</a:t>
            </a:r>
          </a:p>
          <a:p>
            <a:r>
              <a:rPr lang="en-US" dirty="0"/>
              <a:t>	</a:t>
            </a:r>
            <a:r>
              <a:rPr lang="en-US" dirty="0" err="1"/>
              <a:t>int</a:t>
            </a:r>
            <a:r>
              <a:rPr lang="en-US" dirty="0"/>
              <a:t> </a:t>
            </a:r>
            <a:r>
              <a:rPr lang="en-US" dirty="0" err="1"/>
              <a:t>i</a:t>
            </a:r>
            <a:r>
              <a:rPr lang="en-US" dirty="0"/>
              <a:t>, j;</a:t>
            </a:r>
          </a:p>
          <a:p>
            <a:r>
              <a:rPr lang="en-US" dirty="0"/>
              <a:t>	char game[3][3] = {' '}; // Tic-tac-toe</a:t>
            </a:r>
          </a:p>
          <a:p>
            <a:r>
              <a:rPr lang="en-US" dirty="0"/>
              <a:t>	char player1 = 'X';</a:t>
            </a:r>
          </a:p>
          <a:p>
            <a:r>
              <a:rPr lang="en-US" dirty="0"/>
              <a:t>	char player2 = 'O';</a:t>
            </a:r>
          </a:p>
          <a:p>
            <a:r>
              <a:rPr lang="en-US" dirty="0"/>
              <a:t>	bool turn = true; // false for player 1's turn, true for player 2's turn. Player 1 first.</a:t>
            </a:r>
          </a:p>
          <a:p>
            <a:r>
              <a:rPr lang="en-US" dirty="0"/>
              <a:t>	</a:t>
            </a:r>
            <a:r>
              <a:rPr lang="en-US" dirty="0" err="1"/>
              <a:t>std</a:t>
            </a:r>
            <a:r>
              <a:rPr lang="en-US" dirty="0"/>
              <a:t>::</a:t>
            </a:r>
            <a:r>
              <a:rPr lang="en-US" dirty="0" err="1"/>
              <a:t>cout</a:t>
            </a:r>
            <a:r>
              <a:rPr lang="en-US" dirty="0"/>
              <a:t> &lt;&lt; "X = Player 1" &lt;&lt; </a:t>
            </a:r>
            <a:r>
              <a:rPr lang="en-US" dirty="0" err="1"/>
              <a:t>std</a:t>
            </a:r>
            <a:r>
              <a:rPr lang="en-US" dirty="0"/>
              <a:t>::</a:t>
            </a:r>
            <a:r>
              <a:rPr lang="en-US" dirty="0" err="1"/>
              <a:t>endl</a:t>
            </a:r>
            <a:r>
              <a:rPr lang="en-US" dirty="0"/>
              <a:t> &lt;&lt; "O = Player 2" &lt;&lt; </a:t>
            </a:r>
            <a:r>
              <a:rPr lang="en-US" dirty="0" err="1"/>
              <a:t>std</a:t>
            </a:r>
            <a:r>
              <a:rPr lang="en-US" dirty="0"/>
              <a:t>::</a:t>
            </a:r>
            <a:r>
              <a:rPr lang="en-US" dirty="0" err="1"/>
              <a:t>endl</a:t>
            </a:r>
            <a:r>
              <a:rPr lang="en-US" dirty="0"/>
              <a:t>;</a:t>
            </a:r>
          </a:p>
          <a:p>
            <a:r>
              <a:rPr lang="en-US" dirty="0"/>
              <a:t>       for (</a:t>
            </a:r>
            <a:r>
              <a:rPr lang="en-US" dirty="0" err="1"/>
              <a:t>int</a:t>
            </a:r>
            <a:r>
              <a:rPr lang="en-US" dirty="0"/>
              <a:t> n=0; n&lt;9; n++){</a:t>
            </a:r>
          </a:p>
          <a:p>
            <a:r>
              <a:rPr lang="en-US" dirty="0"/>
              <a:t>			turn = !turn;  // use the not-operator to change true to false or false to true.</a:t>
            </a:r>
          </a:p>
          <a:p>
            <a:r>
              <a:rPr lang="en-US" dirty="0"/>
              <a:t>		    if (turn == false)</a:t>
            </a:r>
          </a:p>
          <a:p>
            <a:r>
              <a:rPr lang="en-US" dirty="0"/>
              <a:t>				</a:t>
            </a:r>
            <a:r>
              <a:rPr lang="en-US" dirty="0" err="1"/>
              <a:t>std</a:t>
            </a:r>
            <a:r>
              <a:rPr lang="en-US" dirty="0"/>
              <a:t>::</a:t>
            </a:r>
            <a:r>
              <a:rPr lang="en-US" dirty="0" err="1"/>
              <a:t>cout</a:t>
            </a:r>
            <a:r>
              <a:rPr lang="en-US" dirty="0"/>
              <a:t> &lt;&lt; "Player 1: ";</a:t>
            </a:r>
          </a:p>
          <a:p>
            <a:r>
              <a:rPr lang="en-US" dirty="0"/>
              <a:t>			else</a:t>
            </a:r>
          </a:p>
          <a:p>
            <a:r>
              <a:rPr lang="en-US" dirty="0"/>
              <a:t>				</a:t>
            </a:r>
            <a:r>
              <a:rPr lang="en-US" dirty="0" err="1"/>
              <a:t>std</a:t>
            </a:r>
            <a:r>
              <a:rPr lang="en-US" dirty="0"/>
              <a:t>::</a:t>
            </a:r>
            <a:r>
              <a:rPr lang="en-US" dirty="0" err="1"/>
              <a:t>cout</a:t>
            </a:r>
            <a:r>
              <a:rPr lang="en-US" dirty="0"/>
              <a:t> &lt;&lt; "Player 2: ";</a:t>
            </a:r>
          </a:p>
          <a:p>
            <a:r>
              <a:rPr lang="en-US" dirty="0"/>
              <a:t>			</a:t>
            </a:r>
            <a:r>
              <a:rPr lang="en-US" dirty="0" err="1"/>
              <a:t>std</a:t>
            </a:r>
            <a:r>
              <a:rPr lang="en-US" dirty="0"/>
              <a:t>::</a:t>
            </a:r>
            <a:r>
              <a:rPr lang="en-US" dirty="0" err="1"/>
              <a:t>cout</a:t>
            </a:r>
            <a:r>
              <a:rPr lang="en-US" dirty="0"/>
              <a:t> &lt;&lt; "Which cell to mark? i:[1..3], j:[1..3]: "; </a:t>
            </a:r>
          </a:p>
          <a:p>
            <a:r>
              <a:rPr lang="en-US" dirty="0"/>
              <a:t>			</a:t>
            </a:r>
            <a:r>
              <a:rPr lang="en-US" dirty="0" err="1"/>
              <a:t>std</a:t>
            </a:r>
            <a:r>
              <a:rPr lang="en-US" dirty="0"/>
              <a:t>::</a:t>
            </a:r>
            <a:r>
              <a:rPr lang="en-US" dirty="0" err="1"/>
              <a:t>cin</a:t>
            </a:r>
            <a:r>
              <a:rPr lang="en-US" dirty="0"/>
              <a:t> &gt;&gt; </a:t>
            </a:r>
            <a:r>
              <a:rPr lang="en-US" dirty="0" err="1"/>
              <a:t>i</a:t>
            </a:r>
            <a:r>
              <a:rPr lang="en-US" dirty="0"/>
              <a:t> &gt;&gt; j;</a:t>
            </a:r>
          </a:p>
          <a:p>
            <a:r>
              <a:rPr lang="en-US" dirty="0"/>
              <a:t>			if (turn == false)</a:t>
            </a:r>
          </a:p>
          <a:p>
            <a:r>
              <a:rPr lang="en-US" dirty="0"/>
              <a:t>			   game[</a:t>
            </a:r>
            <a:r>
              <a:rPr lang="en-US" dirty="0" err="1"/>
              <a:t>i</a:t>
            </a:r>
            <a:r>
              <a:rPr lang="en-US" dirty="0"/>
              <a:t>][j] = 'X';</a:t>
            </a:r>
          </a:p>
          <a:p>
            <a:r>
              <a:rPr lang="en-US" dirty="0"/>
              <a:t>			else </a:t>
            </a:r>
          </a:p>
          <a:p>
            <a:r>
              <a:rPr lang="en-US" dirty="0"/>
              <a:t>			   game[</a:t>
            </a:r>
            <a:r>
              <a:rPr lang="en-US" dirty="0" err="1"/>
              <a:t>i</a:t>
            </a:r>
            <a:r>
              <a:rPr lang="en-US" dirty="0"/>
              <a:t>][j] = 'O';</a:t>
            </a:r>
          </a:p>
          <a:p>
            <a:r>
              <a:rPr lang="en-US" dirty="0"/>
              <a:t>			if (</a:t>
            </a:r>
            <a:r>
              <a:rPr lang="en-US" dirty="0" err="1"/>
              <a:t>isWin</a:t>
            </a:r>
            <a:r>
              <a:rPr lang="en-US" dirty="0"/>
              <a:t>(game)){</a:t>
            </a:r>
          </a:p>
          <a:p>
            <a:r>
              <a:rPr lang="en-US" dirty="0"/>
              <a:t>				</a:t>
            </a:r>
            <a:r>
              <a:rPr lang="en-US" dirty="0" err="1"/>
              <a:t>std</a:t>
            </a:r>
            <a:r>
              <a:rPr lang="en-US" dirty="0"/>
              <a:t>::</a:t>
            </a:r>
            <a:r>
              <a:rPr lang="en-US" dirty="0" err="1"/>
              <a:t>cout</a:t>
            </a:r>
            <a:r>
              <a:rPr lang="en-US" dirty="0"/>
              <a:t> &lt;&lt; "Win!" &lt;&lt; </a:t>
            </a:r>
            <a:r>
              <a:rPr lang="en-US" dirty="0" err="1"/>
              <a:t>std</a:t>
            </a:r>
            <a:r>
              <a:rPr lang="en-US" dirty="0"/>
              <a:t>::</a:t>
            </a:r>
            <a:r>
              <a:rPr lang="en-US" dirty="0" err="1"/>
              <a:t>endl</a:t>
            </a:r>
            <a:r>
              <a:rPr lang="en-US" dirty="0"/>
              <a:t>;</a:t>
            </a:r>
          </a:p>
          <a:p>
            <a:r>
              <a:rPr lang="en-US" dirty="0"/>
              <a:t>				break; // need to terminate the problem</a:t>
            </a:r>
          </a:p>
          <a:p>
            <a:r>
              <a:rPr lang="en-US" dirty="0"/>
              <a:t>			}</a:t>
            </a:r>
          </a:p>
          <a:p>
            <a:r>
              <a:rPr lang="en-US" dirty="0"/>
              <a:t>		}</a:t>
            </a:r>
          </a:p>
          <a:p>
            <a:r>
              <a:rPr lang="en-US" dirty="0"/>
              <a:t>	if (</a:t>
            </a:r>
            <a:r>
              <a:rPr lang="en-US" dirty="0" err="1"/>
              <a:t>i</a:t>
            </a:r>
            <a:r>
              <a:rPr lang="en-US" dirty="0"/>
              <a:t>==3) // all </a:t>
            </a:r>
            <a:r>
              <a:rPr lang="en-US" dirty="0" err="1"/>
              <a:t>celles</a:t>
            </a:r>
            <a:r>
              <a:rPr lang="en-US" dirty="0"/>
              <a:t> with </a:t>
            </a:r>
            <a:r>
              <a:rPr lang="en-US" dirty="0" err="1"/>
              <a:t>i</a:t>
            </a:r>
            <a:r>
              <a:rPr lang="en-US" dirty="0"/>
              <a:t>=0 to 2 have been inputted above but no winner yet</a:t>
            </a:r>
          </a:p>
          <a:p>
            <a:r>
              <a:rPr lang="en-US" dirty="0"/>
              <a:t>	   </a:t>
            </a:r>
            <a:r>
              <a:rPr lang="en-US" dirty="0" err="1"/>
              <a:t>std</a:t>
            </a:r>
            <a:r>
              <a:rPr lang="en-US" dirty="0"/>
              <a:t>::</a:t>
            </a:r>
            <a:r>
              <a:rPr lang="en-US" dirty="0" err="1"/>
              <a:t>cout</a:t>
            </a:r>
            <a:r>
              <a:rPr lang="en-US" dirty="0"/>
              <a:t> &lt;&lt; "Tie!" &lt;&lt; </a:t>
            </a:r>
            <a:r>
              <a:rPr lang="en-US" dirty="0" err="1"/>
              <a:t>std</a:t>
            </a:r>
            <a:r>
              <a:rPr lang="en-US" dirty="0"/>
              <a:t>::</a:t>
            </a:r>
            <a:r>
              <a:rPr lang="en-US" dirty="0" err="1"/>
              <a:t>endl</a:t>
            </a:r>
            <a:r>
              <a:rPr lang="en-US" dirty="0"/>
              <a:t>;</a:t>
            </a:r>
          </a:p>
          <a:p>
            <a:endParaRPr lang="en-US" dirty="0"/>
          </a:p>
          <a:p>
            <a:r>
              <a:rPr lang="en-US" dirty="0"/>
              <a:t>	// show the game to console</a:t>
            </a:r>
          </a:p>
          <a:p>
            <a:r>
              <a:rPr lang="en-US" dirty="0"/>
              <a:t>	</a:t>
            </a:r>
            <a:r>
              <a:rPr lang="en-US" dirty="0" err="1"/>
              <a:t>std</a:t>
            </a:r>
            <a:r>
              <a:rPr lang="en-US" dirty="0"/>
              <a:t>::</a:t>
            </a:r>
            <a:r>
              <a:rPr lang="en-US" dirty="0" err="1"/>
              <a:t>cout</a:t>
            </a:r>
            <a:r>
              <a:rPr lang="en-US" dirty="0"/>
              <a:t> &lt;&lt; game[0][0] &lt;&lt; " " &lt;&lt; game[0][1] &lt;&lt; " " &lt;&lt; game[0][2] &lt;&lt; </a:t>
            </a:r>
            <a:r>
              <a:rPr lang="en-US" dirty="0" err="1"/>
              <a:t>std</a:t>
            </a:r>
            <a:r>
              <a:rPr lang="en-US" dirty="0"/>
              <a:t>::</a:t>
            </a:r>
            <a:r>
              <a:rPr lang="en-US" dirty="0" err="1"/>
              <a:t>endl</a:t>
            </a:r>
            <a:r>
              <a:rPr lang="en-US" dirty="0"/>
              <a:t>;</a:t>
            </a:r>
          </a:p>
          <a:p>
            <a:r>
              <a:rPr lang="en-US" dirty="0"/>
              <a:t>	</a:t>
            </a:r>
            <a:r>
              <a:rPr lang="en-US" dirty="0" err="1"/>
              <a:t>std</a:t>
            </a:r>
            <a:r>
              <a:rPr lang="en-US" dirty="0"/>
              <a:t>::</a:t>
            </a:r>
            <a:r>
              <a:rPr lang="en-US" dirty="0" err="1"/>
              <a:t>cout</a:t>
            </a:r>
            <a:r>
              <a:rPr lang="en-US" dirty="0"/>
              <a:t> &lt;&lt; game[1][0] &lt;&lt; " " &lt;&lt; game[1][1] &lt;&lt; " " &lt;&lt; game[1][2] &lt;&lt; </a:t>
            </a:r>
            <a:r>
              <a:rPr lang="en-US" dirty="0" err="1"/>
              <a:t>std</a:t>
            </a:r>
            <a:r>
              <a:rPr lang="en-US" dirty="0"/>
              <a:t>::</a:t>
            </a:r>
            <a:r>
              <a:rPr lang="en-US" dirty="0" err="1"/>
              <a:t>endl</a:t>
            </a:r>
            <a:r>
              <a:rPr lang="en-US" dirty="0"/>
              <a:t>;</a:t>
            </a:r>
          </a:p>
          <a:p>
            <a:r>
              <a:rPr lang="en-US" dirty="0"/>
              <a:t>	</a:t>
            </a:r>
            <a:r>
              <a:rPr lang="en-US" dirty="0" err="1"/>
              <a:t>std</a:t>
            </a:r>
            <a:r>
              <a:rPr lang="en-US" dirty="0"/>
              <a:t>::</a:t>
            </a:r>
            <a:r>
              <a:rPr lang="en-US" dirty="0" err="1"/>
              <a:t>cout</a:t>
            </a:r>
            <a:r>
              <a:rPr lang="en-US" dirty="0"/>
              <a:t> &lt;&lt; game[2][0] &lt;&lt; " " &lt;&lt; game[2][1] &lt;&lt; " " &lt;&lt; game[2][2] &lt;&lt; </a:t>
            </a:r>
            <a:r>
              <a:rPr lang="en-US" dirty="0" err="1"/>
              <a:t>std</a:t>
            </a:r>
            <a:r>
              <a:rPr lang="en-US" dirty="0"/>
              <a:t>::</a:t>
            </a:r>
            <a:r>
              <a:rPr lang="en-US" dirty="0" err="1"/>
              <a:t>endl</a:t>
            </a:r>
            <a:r>
              <a:rPr lang="en-US" dirty="0"/>
              <a:t>;</a:t>
            </a:r>
          </a:p>
          <a:p>
            <a:r>
              <a:rPr lang="en-US" dirty="0"/>
              <a:t>	return 1;</a:t>
            </a:r>
          </a:p>
          <a:p>
            <a:r>
              <a:rPr lang="en-US" dirty="0"/>
              <a:t>}</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13</a:t>
            </a:fld>
            <a:endParaRPr lang="en-US"/>
          </a:p>
        </p:txBody>
      </p:sp>
    </p:spTree>
    <p:extLst>
      <p:ext uri="{BB962C8B-B14F-4D97-AF65-F5344CB8AC3E}">
        <p14:creationId xmlns:p14="http://schemas.microsoft.com/office/powerpoint/2010/main" val="2605465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Patch:</a:t>
            </a:r>
            <a:r>
              <a:rPr lang="en-US" baseline="0" dirty="0"/>
              <a:t> The diff file of two pieces of code </a:t>
            </a:r>
          </a:p>
          <a:p>
            <a:endParaRPr lang="en-US" baseline="0" dirty="0"/>
          </a:p>
          <a:p>
            <a:r>
              <a:rPr lang="en-US" baseline="0" dirty="0"/>
              <a:t>See the example: https://www.cyberciti.biz/faq/appy-patch-file-using-patch-command/</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16</a:t>
            </a:fld>
            <a:endParaRPr lang="en-US"/>
          </a:p>
        </p:txBody>
      </p:sp>
    </p:spTree>
    <p:extLst>
      <p:ext uri="{BB962C8B-B14F-4D97-AF65-F5344CB8AC3E}">
        <p14:creationId xmlns:p14="http://schemas.microsoft.com/office/powerpoint/2010/main" val="667458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Gerrit</a:t>
            </a:r>
            <a:r>
              <a:rPr lang="en-US" dirty="0"/>
              <a:t>: https://www.gerritcodereview.com/</a:t>
            </a:r>
          </a:p>
          <a:p>
            <a:r>
              <a:rPr lang="en-US" dirty="0" err="1"/>
              <a:t>ReviewBoard</a:t>
            </a:r>
            <a:r>
              <a:rPr lang="en-US" dirty="0"/>
              <a:t>: https://www.reviewboard.org/</a:t>
            </a:r>
          </a:p>
          <a:p>
            <a:r>
              <a:rPr lang="en-US" dirty="0"/>
              <a:t>Phabricator  https://www.phacility.com/</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22</a:t>
            </a:fld>
            <a:endParaRPr lang="en-US"/>
          </a:p>
        </p:txBody>
      </p:sp>
    </p:spTree>
    <p:extLst>
      <p:ext uri="{BB962C8B-B14F-4D97-AF65-F5344CB8AC3E}">
        <p14:creationId xmlns:p14="http://schemas.microsoft.com/office/powerpoint/2010/main" val="65930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resources; https://www.romexsoft.com/blog/improve-java-code-quality/</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31</a:t>
            </a:fld>
            <a:endParaRPr lang="en-US"/>
          </a:p>
        </p:txBody>
      </p:sp>
    </p:spTree>
    <p:extLst>
      <p:ext uri="{BB962C8B-B14F-4D97-AF65-F5344CB8AC3E}">
        <p14:creationId xmlns:p14="http://schemas.microsoft.com/office/powerpoint/2010/main" val="224375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35</a:t>
            </a:fld>
            <a:endParaRPr lang="en-US"/>
          </a:p>
        </p:txBody>
      </p:sp>
    </p:spTree>
    <p:extLst>
      <p:ext uri="{BB962C8B-B14F-4D97-AF65-F5344CB8AC3E}">
        <p14:creationId xmlns:p14="http://schemas.microsoft.com/office/powerpoint/2010/main" val="2965467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pPr>
                <a:defRPr/>
              </a:pPr>
              <a:t>‹#›</a:t>
            </a:fld>
            <a:endParaRPr lang="en-US"/>
          </a:p>
        </p:txBody>
      </p:sp>
    </p:spTree>
    <p:extLst>
      <p:ext uri="{BB962C8B-B14F-4D97-AF65-F5344CB8AC3E}">
        <p14:creationId xmlns:p14="http://schemas.microsoft.com/office/powerpoint/2010/main" val="3444432482"/>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4EDE836C-C506-41B6-AE73-6EC51D540379}" type="slidenum">
              <a:rPr lang="en-US"/>
              <a:pPr>
                <a:defRPr/>
              </a:pPr>
              <a:t>‹#›</a:t>
            </a:fld>
            <a:endParaRPr lang="en-US"/>
          </a:p>
        </p:txBody>
      </p:sp>
    </p:spTree>
    <p:extLst>
      <p:ext uri="{BB962C8B-B14F-4D97-AF65-F5344CB8AC3E}">
        <p14:creationId xmlns:p14="http://schemas.microsoft.com/office/powerpoint/2010/main" val="20081907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C807D62A-A25F-4874-AB67-6CF4C9C4736C}" type="slidenum">
              <a:rPr lang="en-US"/>
              <a:pPr>
                <a:defRPr/>
              </a:pPr>
              <a:t>‹#›</a:t>
            </a:fld>
            <a:endParaRPr lang="en-US"/>
          </a:p>
        </p:txBody>
      </p:sp>
    </p:spTree>
    <p:extLst>
      <p:ext uri="{BB962C8B-B14F-4D97-AF65-F5344CB8AC3E}">
        <p14:creationId xmlns:p14="http://schemas.microsoft.com/office/powerpoint/2010/main" val="41684203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5792DDC3-EFA3-4647-8A6E-E8039DA1A91A}" type="slidenum">
              <a:rPr lang="en-US"/>
              <a:pPr>
                <a:defRPr/>
              </a:pPr>
              <a:t>‹#›</a:t>
            </a:fld>
            <a:endParaRPr lang="en-US"/>
          </a:p>
        </p:txBody>
      </p:sp>
    </p:spTree>
    <p:extLst>
      <p:ext uri="{BB962C8B-B14F-4D97-AF65-F5344CB8AC3E}">
        <p14:creationId xmlns:p14="http://schemas.microsoft.com/office/powerpoint/2010/main" val="12495921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63B8F44C-0EDE-4D7D-9086-BD1CF3CE7AF7}" type="slidenum">
              <a:rPr lang="en-US"/>
              <a:pPr>
                <a:defRPr/>
              </a:pPr>
              <a:t>‹#›</a:t>
            </a:fld>
            <a:endParaRPr lang="en-US"/>
          </a:p>
        </p:txBody>
      </p:sp>
    </p:spTree>
    <p:extLst>
      <p:ext uri="{BB962C8B-B14F-4D97-AF65-F5344CB8AC3E}">
        <p14:creationId xmlns:p14="http://schemas.microsoft.com/office/powerpoint/2010/main" val="35318880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ECCD115F-8D68-417D-BE51-0997C55306EF}" type="slidenum">
              <a:rPr lang="en-US"/>
              <a:pPr>
                <a:defRPr/>
              </a:pPr>
              <a:t>‹#›</a:t>
            </a:fld>
            <a:endParaRPr lang="en-US"/>
          </a:p>
        </p:txBody>
      </p:sp>
    </p:spTree>
    <p:extLst>
      <p:ext uri="{BB962C8B-B14F-4D97-AF65-F5344CB8AC3E}">
        <p14:creationId xmlns:p14="http://schemas.microsoft.com/office/powerpoint/2010/main" val="12832440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D6C972CB-25A0-49CA-A04F-81E0CCB967DE}" type="slidenum">
              <a:rPr lang="en-US"/>
              <a:pPr>
                <a:defRPr/>
              </a:pPr>
              <a:t>‹#›</a:t>
            </a:fld>
            <a:endParaRPr lang="en-US"/>
          </a:p>
        </p:txBody>
      </p:sp>
    </p:spTree>
    <p:extLst>
      <p:ext uri="{BB962C8B-B14F-4D97-AF65-F5344CB8AC3E}">
        <p14:creationId xmlns:p14="http://schemas.microsoft.com/office/powerpoint/2010/main" val="32456723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a:ln/>
        </p:spPr>
        <p:txBody>
          <a:bodyPr/>
          <a:lstStyle>
            <a:lvl1pPr>
              <a:defRPr/>
            </a:lvl1pPr>
          </a:lstStyle>
          <a:p>
            <a:pPr>
              <a:defRPr/>
            </a:pPr>
            <a:fld id="{65FA675B-1F56-4A1F-B974-9460B94FF877}" type="slidenum">
              <a:rPr lang="en-US"/>
              <a:pPr>
                <a:defRPr/>
              </a:pPr>
              <a:t>‹#›</a:t>
            </a:fld>
            <a:endParaRPr lang="en-US"/>
          </a:p>
        </p:txBody>
      </p:sp>
    </p:spTree>
    <p:extLst>
      <p:ext uri="{BB962C8B-B14F-4D97-AF65-F5344CB8AC3E}">
        <p14:creationId xmlns:p14="http://schemas.microsoft.com/office/powerpoint/2010/main" val="42526140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a:ln/>
        </p:spPr>
        <p:txBody>
          <a:bodyPr/>
          <a:lstStyle>
            <a:lvl1pPr>
              <a:defRPr/>
            </a:lvl1pPr>
          </a:lstStyle>
          <a:p>
            <a:pPr>
              <a:defRPr/>
            </a:pPr>
            <a:fld id="{C55598A2-17A2-444F-952B-9804449BE04B}" type="slidenum">
              <a:rPr lang="en-US"/>
              <a:pPr>
                <a:defRPr/>
              </a:pPr>
              <a:t>‹#›</a:t>
            </a:fld>
            <a:endParaRPr lang="en-US"/>
          </a:p>
        </p:txBody>
      </p:sp>
    </p:spTree>
    <p:extLst>
      <p:ext uri="{BB962C8B-B14F-4D97-AF65-F5344CB8AC3E}">
        <p14:creationId xmlns:p14="http://schemas.microsoft.com/office/powerpoint/2010/main" val="1326147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a:ln/>
        </p:spPr>
        <p:txBody>
          <a:bodyPr/>
          <a:lstStyle>
            <a:lvl1pPr>
              <a:defRPr/>
            </a:lvl1pPr>
          </a:lstStyle>
          <a:p>
            <a:pPr>
              <a:defRPr/>
            </a:pPr>
            <a:fld id="{1AD18685-0001-4CA4-BB9B-682137D85FB6}" type="slidenum">
              <a:rPr lang="en-US"/>
              <a:pPr>
                <a:defRPr/>
              </a:pPr>
              <a:t>‹#›</a:t>
            </a:fld>
            <a:endParaRPr lang="en-US"/>
          </a:p>
        </p:txBody>
      </p:sp>
    </p:spTree>
    <p:extLst>
      <p:ext uri="{BB962C8B-B14F-4D97-AF65-F5344CB8AC3E}">
        <p14:creationId xmlns:p14="http://schemas.microsoft.com/office/powerpoint/2010/main" val="2696603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00572DE-3297-44C9-8095-AE1A459C6662}" type="slidenum">
              <a:rPr lang="en-US"/>
              <a:pPr>
                <a:defRPr/>
              </a:pPr>
              <a:t>‹#›</a:t>
            </a:fld>
            <a:endParaRPr lang="en-US"/>
          </a:p>
        </p:txBody>
      </p:sp>
    </p:spTree>
    <p:extLst>
      <p:ext uri="{BB962C8B-B14F-4D97-AF65-F5344CB8AC3E}">
        <p14:creationId xmlns:p14="http://schemas.microsoft.com/office/powerpoint/2010/main" val="4225642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C68E5FA2-5579-48D2-AAEA-0395A9685864}" type="slidenum">
              <a:rPr lang="en-US"/>
              <a:pPr>
                <a:defRPr/>
              </a:pPr>
              <a:t>‹#›</a:t>
            </a:fld>
            <a:endParaRPr lang="en-US"/>
          </a:p>
        </p:txBody>
      </p:sp>
    </p:spTree>
    <p:extLst>
      <p:ext uri="{BB962C8B-B14F-4D97-AF65-F5344CB8AC3E}">
        <p14:creationId xmlns:p14="http://schemas.microsoft.com/office/powerpoint/2010/main" val="1610922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folHlink"/>
                </a:solidFill>
              </a:defRPr>
            </a:lvl1pPr>
          </a:lstStyle>
          <a:p>
            <a:pPr>
              <a:defRPr/>
            </a:pPr>
            <a:r>
              <a:rPr lang="en-US" dirty="0"/>
              <a:t>EC6001</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chemeClr val="folHlink"/>
                </a:solidFill>
              </a:defRPr>
            </a:lvl1pPr>
          </a:lstStyle>
          <a:p>
            <a:pPr>
              <a:defRPr/>
            </a:pPr>
            <a:fld id="{BD8E331F-9D83-4245-9A62-97CA84DE22F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ransition/>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itchFamily="18" charset="0"/>
        </a:defRPr>
      </a:lvl2pPr>
      <a:lvl3pPr algn="l" rtl="0" eaLnBrk="0" fontAlgn="base" hangingPunct="0">
        <a:lnSpc>
          <a:spcPct val="90000"/>
        </a:lnSpc>
        <a:spcBef>
          <a:spcPct val="0"/>
        </a:spcBef>
        <a:spcAft>
          <a:spcPct val="0"/>
        </a:spcAft>
        <a:defRPr sz="4400" b="1">
          <a:solidFill>
            <a:schemeClr val="tx2"/>
          </a:solidFill>
          <a:latin typeface="Times New Roman" pitchFamily="18" charset="0"/>
        </a:defRPr>
      </a:lvl3pPr>
      <a:lvl4pPr algn="l" rtl="0" eaLnBrk="0" fontAlgn="base" hangingPunct="0">
        <a:lnSpc>
          <a:spcPct val="90000"/>
        </a:lnSpc>
        <a:spcBef>
          <a:spcPct val="0"/>
        </a:spcBef>
        <a:spcAft>
          <a:spcPct val="0"/>
        </a:spcAft>
        <a:defRPr sz="4400" b="1">
          <a:solidFill>
            <a:schemeClr val="tx2"/>
          </a:solidFill>
          <a:latin typeface="Times New Roman" pitchFamily="18" charset="0"/>
        </a:defRPr>
      </a:lvl4pPr>
      <a:lvl5pPr algn="l" rtl="0" eaLnBrk="0" fontAlgn="base" hangingPunct="0">
        <a:lnSpc>
          <a:spcPct val="90000"/>
        </a:lnSpc>
        <a:spcBef>
          <a:spcPct val="0"/>
        </a:spcBef>
        <a:spcAft>
          <a:spcPct val="0"/>
        </a:spcAft>
        <a:defRPr sz="4400" b="1">
          <a:solidFill>
            <a:schemeClr val="tx2"/>
          </a:solidFill>
          <a:latin typeface="Times New Roman"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itchFamily="18" charset="0"/>
        </a:defRPr>
      </a:lvl9pPr>
    </p:titleStyle>
    <p:body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eeexplore.ieee.org/document/660661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3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5" Type="http://schemas.openxmlformats.org/officeDocument/2006/relationships/image" Target="../media/image35.tmp"/><Relationship Id="rId4" Type="http://schemas.openxmlformats.org/officeDocument/2006/relationships/image" Target="../media/image34.tmp"/></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marketplace/category/code-review"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45/3183519.3183525" TargetMode="External"/><Relationship Id="rId2" Type="http://schemas.openxmlformats.org/officeDocument/2006/relationships/hyperlink" Target="https://doi.org/10.1145/3127005.312701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doi.org/10.1145/3236024.3236080" TargetMode="External"/><Relationship Id="rId3" Type="http://schemas.openxmlformats.org/officeDocument/2006/relationships/hyperlink" Target="https://en.wikipedia.org/wiki/List_of_tools_for_code_review" TargetMode="External"/><Relationship Id="rId7" Type="http://schemas.openxmlformats.org/officeDocument/2006/relationships/hyperlink" Target="https://doi.org/10.1145/3274404" TargetMode="External"/><Relationship Id="rId2" Type="http://schemas.openxmlformats.org/officeDocument/2006/relationships/hyperlink" Target="https://doi.org/10.1145/2491411.2491444" TargetMode="External"/><Relationship Id="rId1" Type="http://schemas.openxmlformats.org/officeDocument/2006/relationships/slideLayout" Target="../slideLayouts/slideLayout2.xml"/><Relationship Id="rId6" Type="http://schemas.openxmlformats.org/officeDocument/2006/relationships/hyperlink" Target="https://www.phacility.com/" TargetMode="External"/><Relationship Id="rId5" Type="http://schemas.openxmlformats.org/officeDocument/2006/relationships/hyperlink" Target="https://www.reviewboard.org/" TargetMode="External"/><Relationship Id="rId4" Type="http://schemas.openxmlformats.org/officeDocument/2006/relationships/hyperlink" Target="https://www.gerritcodereview.com/" TargetMode="External"/><Relationship Id="rId9" Type="http://schemas.openxmlformats.org/officeDocument/2006/relationships/hyperlink" Target="https://doi.org/10.1109/SANER.2019.8668024"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hub.com/en/github" TargetMode="External"/><Relationship Id="rId2" Type="http://schemas.openxmlformats.org/officeDocument/2006/relationships/hyperlink" Target="https://binlin.info/downloads/Caulo2020a.pdf" TargetMode="External"/><Relationship Id="rId1" Type="http://schemas.openxmlformats.org/officeDocument/2006/relationships/slideLayout" Target="../slideLayouts/slideLayout2.xml"/><Relationship Id="rId4" Type="http://schemas.openxmlformats.org/officeDocument/2006/relationships/hyperlink" Target="https://doi.org/10.1016/j.jss.2021.11095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465E2E4-7374-46A0-BB59-F56978D5F671}" type="slidenum">
              <a:rPr lang="en-US" sz="1400" smtClean="0">
                <a:solidFill>
                  <a:schemeClr val="folHlink"/>
                </a:solidFill>
              </a:rPr>
              <a:p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4800" i="1" dirty="0"/>
              <a:t>CS5351 2025/26</a:t>
            </a:r>
            <a:br>
              <a:rPr lang="en-US" sz="7200" dirty="0"/>
            </a:br>
            <a:r>
              <a:rPr lang="en-US" sz="7200" dirty="0"/>
              <a:t>Modern Code Review</a:t>
            </a:r>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Dr W.K. Chan</a:t>
            </a:r>
          </a:p>
          <a:p>
            <a:pPr>
              <a:lnSpc>
                <a:spcPct val="90000"/>
              </a:lnSpc>
            </a:pPr>
            <a:r>
              <a:rPr lang="en-US" sz="2400" dirty="0"/>
              <a:t>Department of Computer Science</a:t>
            </a:r>
          </a:p>
          <a:p>
            <a:pPr>
              <a:lnSpc>
                <a:spcPct val="90000"/>
              </a:lnSpc>
            </a:pPr>
            <a:r>
              <a:rPr lang="en-US" sz="2400" dirty="0"/>
              <a:t>Email:</a:t>
            </a:r>
            <a:r>
              <a:rPr lang="en-US" sz="1800" dirty="0">
                <a:latin typeface="Courier New" pitchFamily="49" charset="0"/>
              </a:rPr>
              <a:t> </a:t>
            </a:r>
            <a:r>
              <a:rPr lang="en-US" sz="2000" b="1" dirty="0">
                <a:latin typeface="Courier New" pitchFamily="49" charset="0"/>
              </a:rPr>
              <a:t>wkchan@cityu.edu.hk</a:t>
            </a:r>
            <a:endParaRPr lang="en-US" sz="2000" dirty="0">
              <a:latin typeface="Courier New" pitchFamily="49" charset="0"/>
            </a:endParaRPr>
          </a:p>
          <a:p>
            <a:pPr>
              <a:lnSpc>
                <a:spcPct val="90000"/>
              </a:lnSpc>
            </a:pPr>
            <a:r>
              <a:rPr lang="en-US" sz="2400" dirty="0"/>
              <a:t>Website:</a:t>
            </a:r>
            <a:r>
              <a:rPr lang="en-US" sz="1800" dirty="0">
                <a:latin typeface="Courier New" pitchFamily="49" charset="0"/>
              </a:rPr>
              <a:t> </a:t>
            </a:r>
            <a:r>
              <a:rPr lang="en-US" sz="2000" b="1" dirty="0">
                <a:latin typeface="Courier New" pitchFamily="49" charset="0"/>
              </a:rPr>
              <a:t>http://www.cs.cityu.edu.hk/~wkchan </a:t>
            </a:r>
            <a:endParaRPr lang="en-US" sz="2000" b="1" dirty="0">
              <a:solidFill>
                <a:schemeClr val="folHlink"/>
              </a:solidFill>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Code Inspection [6]</a:t>
            </a:r>
          </a:p>
        </p:txBody>
      </p:sp>
      <p:sp>
        <p:nvSpPr>
          <p:cNvPr id="3" name="Content Placeholder 2"/>
          <p:cNvSpPr>
            <a:spLocks noGrp="1"/>
          </p:cNvSpPr>
          <p:nvPr>
            <p:ph idx="1"/>
          </p:nvPr>
        </p:nvSpPr>
        <p:spPr>
          <a:xfrm>
            <a:off x="412750" y="1524000"/>
            <a:ext cx="9339262" cy="4953000"/>
          </a:xfrm>
        </p:spPr>
        <p:txBody>
          <a:bodyPr/>
          <a:lstStyle/>
          <a:p>
            <a:r>
              <a:rPr lang="en-US" sz="2800" dirty="0"/>
              <a:t>Is a highly structured and formal process of review </a:t>
            </a:r>
          </a:p>
          <a:p>
            <a:pPr lvl="1"/>
            <a:r>
              <a:rPr lang="en-US" dirty="0"/>
              <a:t>Sometimes called </a:t>
            </a:r>
            <a:r>
              <a:rPr lang="en-US" b="1" i="1" dirty="0"/>
              <a:t>static testing </a:t>
            </a:r>
            <a:r>
              <a:rPr lang="en-US" dirty="0"/>
              <a:t>in companies</a:t>
            </a:r>
          </a:p>
          <a:p>
            <a:pPr lvl="1"/>
            <a:r>
              <a:rPr lang="en-US" dirty="0"/>
              <a:t>Effective to find bugs and spot process improvements</a:t>
            </a:r>
          </a:p>
          <a:p>
            <a:pPr lvl="1"/>
            <a:r>
              <a:rPr lang="en-US" dirty="0"/>
              <a:t>Decreasingly popular</a:t>
            </a:r>
          </a:p>
          <a:p>
            <a:r>
              <a:rPr lang="en-US" sz="2800" dirty="0"/>
              <a:t>Things to check</a:t>
            </a:r>
          </a:p>
          <a:p>
            <a:pPr lvl="1"/>
            <a:r>
              <a:rPr lang="en-US" sz="2400" dirty="0"/>
              <a:t>Efficiency of algorithm</a:t>
            </a:r>
          </a:p>
          <a:p>
            <a:pPr lvl="1"/>
            <a:r>
              <a:rPr lang="en-US" sz="2400" dirty="0"/>
              <a:t>Logics and correctness of code </a:t>
            </a:r>
          </a:p>
          <a:p>
            <a:pPr lvl="2"/>
            <a:r>
              <a:rPr lang="en-US" sz="2000" dirty="0"/>
              <a:t>E.g., control flow and data-flow, I/O format, and order, parameters and return value types and order, </a:t>
            </a:r>
            <a:r>
              <a:rPr lang="en-US" sz="2000" dirty="0" err="1"/>
              <a:t>etc</a:t>
            </a:r>
            <a:endParaRPr lang="en-US" sz="2000" dirty="0"/>
          </a:p>
          <a:p>
            <a:pPr lvl="1"/>
            <a:r>
              <a:rPr lang="en-US" sz="2400" dirty="0"/>
              <a:t>Comments and consistency with code</a:t>
            </a:r>
          </a:p>
          <a:p>
            <a:pPr lvl="1"/>
            <a:r>
              <a:rPr lang="en-US" sz="2400" dirty="0"/>
              <a:t>Develop your own checklist</a:t>
            </a:r>
            <a:endParaRPr lang="en-HK" sz="2400" dirty="0"/>
          </a:p>
          <a:p>
            <a:endParaRPr lang="en-US" dirty="0"/>
          </a:p>
          <a:p>
            <a:endParaRPr lang="en-US" sz="3600" dirty="0"/>
          </a:p>
        </p:txBody>
      </p:sp>
      <p:sp>
        <p:nvSpPr>
          <p:cNvPr id="4" name="Slide Number Placeholder 3"/>
          <p:cNvSpPr>
            <a:spLocks noGrp="1"/>
          </p:cNvSpPr>
          <p:nvPr>
            <p:ph type="sldNum" sz="quarter" idx="12"/>
          </p:nvPr>
        </p:nvSpPr>
        <p:spPr>
          <a:xfrm>
            <a:off x="9218611" y="6172200"/>
            <a:ext cx="271463" cy="457200"/>
          </a:xfrm>
        </p:spPr>
        <p:txBody>
          <a:bodyPr/>
          <a:lstStyle/>
          <a:p>
            <a:pPr>
              <a:defRPr/>
            </a:pPr>
            <a:fld id="{63B8F44C-0EDE-4D7D-9086-BD1CF3CE7AF7}" type="slidenum">
              <a:rPr lang="en-US" smtClean="0"/>
              <a:pPr>
                <a:defRPr/>
              </a:pPr>
              <a:t>10</a:t>
            </a:fld>
            <a:endParaRPr lang="en-US" dirty="0"/>
          </a:p>
        </p:txBody>
      </p:sp>
    </p:spTree>
    <p:extLst>
      <p:ext uri="{BB962C8B-B14F-4D97-AF65-F5344CB8AC3E}">
        <p14:creationId xmlns:p14="http://schemas.microsoft.com/office/powerpoint/2010/main" val="5481086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Main Ideas in Code Inspection [6]</a:t>
            </a:r>
          </a:p>
        </p:txBody>
      </p:sp>
      <p:sp>
        <p:nvSpPr>
          <p:cNvPr id="3" name="Content Placeholder 2"/>
          <p:cNvSpPr>
            <a:spLocks noGrp="1"/>
          </p:cNvSpPr>
          <p:nvPr>
            <p:ph idx="1"/>
          </p:nvPr>
        </p:nvSpPr>
        <p:spPr>
          <a:xfrm>
            <a:off x="397715" y="1371600"/>
            <a:ext cx="9339262" cy="4953000"/>
          </a:xfrm>
        </p:spPr>
        <p:txBody>
          <a:bodyPr/>
          <a:lstStyle/>
          <a:p>
            <a:r>
              <a:rPr lang="en-US" sz="2800" dirty="0"/>
              <a:t>Main Ideas</a:t>
            </a:r>
          </a:p>
          <a:p>
            <a:pPr lvl="1"/>
            <a:r>
              <a:rPr lang="en-US" sz="2400" b="1" dirty="0"/>
              <a:t>Pre-meeting</a:t>
            </a:r>
            <a:r>
              <a:rPr lang="en-US" sz="2400" dirty="0"/>
              <a:t>: Authors educate reviewers, and reviewers read/question the code from a testing angle.</a:t>
            </a:r>
          </a:p>
          <a:p>
            <a:pPr lvl="1"/>
            <a:r>
              <a:rPr lang="en-US" sz="2400" b="1" dirty="0"/>
              <a:t>In-meeting</a:t>
            </a:r>
            <a:r>
              <a:rPr lang="en-US" sz="2400" dirty="0"/>
              <a:t>: Walk through the code (by code author) with reviewers and check against checklists. Answer questions and resolve ambiguity. Each reviewer has a predefined role assigned pre-meeting. (e.g., a focal area to check)</a:t>
            </a:r>
          </a:p>
          <a:p>
            <a:pPr lvl="2"/>
            <a:r>
              <a:rPr lang="en-US" sz="1800" b="1" dirty="0"/>
              <a:t>Reviewers “execute” the code in their heads</a:t>
            </a:r>
          </a:p>
          <a:p>
            <a:pPr lvl="1"/>
            <a:r>
              <a:rPr lang="en-US" sz="2400" b="1" dirty="0"/>
              <a:t>Post-meeting</a:t>
            </a:r>
            <a:r>
              <a:rPr lang="en-US" sz="2400" dirty="0"/>
              <a:t>: Authors follow up and rectify the code. The moderator verifies the required corrective actions taken properly.</a:t>
            </a:r>
          </a:p>
          <a:p>
            <a:r>
              <a:rPr lang="en-US" sz="2800" dirty="0"/>
              <a:t>Characteristics</a:t>
            </a:r>
          </a:p>
          <a:p>
            <a:pPr lvl="1"/>
            <a:r>
              <a:rPr lang="en-US" dirty="0"/>
              <a:t>Formal, synchronous, check code, tool support is secondary, heavy-weighted</a:t>
            </a:r>
          </a:p>
          <a:p>
            <a:pPr lvl="1"/>
            <a:endParaRPr lang="en-US" sz="3200" dirty="0"/>
          </a:p>
          <a:p>
            <a:endParaRPr lang="en-US" sz="3600" dirty="0"/>
          </a:p>
        </p:txBody>
      </p:sp>
      <p:sp>
        <p:nvSpPr>
          <p:cNvPr id="4" name="Slide Number Placeholder 3"/>
          <p:cNvSpPr>
            <a:spLocks noGrp="1"/>
          </p:cNvSpPr>
          <p:nvPr>
            <p:ph type="sldNum" sz="quarter" idx="12"/>
          </p:nvPr>
        </p:nvSpPr>
        <p:spPr>
          <a:xfrm>
            <a:off x="9218611" y="6172200"/>
            <a:ext cx="271463" cy="457200"/>
          </a:xfrm>
        </p:spPr>
        <p:txBody>
          <a:bodyPr/>
          <a:lstStyle/>
          <a:p>
            <a:pPr>
              <a:defRPr/>
            </a:pPr>
            <a:fld id="{63B8F44C-0EDE-4D7D-9086-BD1CF3CE7AF7}" type="slidenum">
              <a:rPr lang="en-US" smtClean="0"/>
              <a:pPr>
                <a:defRPr/>
              </a:pPr>
              <a:t>11</a:t>
            </a:fld>
            <a:endParaRPr lang="en-US" dirty="0"/>
          </a:p>
        </p:txBody>
      </p:sp>
    </p:spTree>
    <p:extLst>
      <p:ext uri="{BB962C8B-B14F-4D97-AF65-F5344CB8AC3E}">
        <p14:creationId xmlns:p14="http://schemas.microsoft.com/office/powerpoint/2010/main" val="27153670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rgbClr val="00B0F0"/>
                </a:solidFill>
              </a:rPr>
              <a:t>Code Inspection</a:t>
            </a:r>
            <a:r>
              <a:rPr lang="en-US" sz="3200" i="1" dirty="0"/>
              <a:t>:</a:t>
            </a:r>
            <a:br>
              <a:rPr lang="en-US" dirty="0"/>
            </a:br>
            <a:r>
              <a:rPr lang="en-US" dirty="0"/>
              <a:t>In-Class Activity MCR-1</a:t>
            </a:r>
          </a:p>
        </p:txBody>
      </p:sp>
      <p:sp>
        <p:nvSpPr>
          <p:cNvPr id="3" name="Content Placeholder 2"/>
          <p:cNvSpPr>
            <a:spLocks noGrp="1"/>
          </p:cNvSpPr>
          <p:nvPr>
            <p:ph idx="1"/>
          </p:nvPr>
        </p:nvSpPr>
        <p:spPr>
          <a:xfrm>
            <a:off x="35482" y="1371600"/>
            <a:ext cx="9906000" cy="4953000"/>
          </a:xfrm>
        </p:spPr>
        <p:txBody>
          <a:bodyPr/>
          <a:lstStyle/>
          <a:p>
            <a:r>
              <a:rPr lang="en-US" sz="2000" dirty="0"/>
              <a:t>Form a group of at least 6 </a:t>
            </a:r>
            <a:r>
              <a:rPr lang="en-US" sz="1600" b="1" dirty="0"/>
              <a:t>(neither too small nor too large is useful)</a:t>
            </a:r>
          </a:p>
          <a:p>
            <a:pPr lvl="1"/>
            <a:r>
              <a:rPr lang="en-US" sz="2000" dirty="0"/>
              <a:t>Author </a:t>
            </a:r>
            <a:r>
              <a:rPr lang="en-US" sz="2000" dirty="0">
                <a:solidFill>
                  <a:srgbClr val="FF0000"/>
                </a:solidFill>
              </a:rPr>
              <a:t>A</a:t>
            </a:r>
            <a:r>
              <a:rPr lang="en-US" sz="2000" dirty="0"/>
              <a:t> of the code: 1 student</a:t>
            </a:r>
          </a:p>
          <a:p>
            <a:pPr lvl="1"/>
            <a:r>
              <a:rPr lang="en-US" sz="2000" dirty="0"/>
              <a:t>Moderator </a:t>
            </a:r>
            <a:r>
              <a:rPr lang="en-US" sz="2000" dirty="0">
                <a:solidFill>
                  <a:srgbClr val="0070C0"/>
                </a:solidFill>
              </a:rPr>
              <a:t>M</a:t>
            </a:r>
            <a:r>
              <a:rPr lang="en-US" sz="2000" dirty="0"/>
              <a:t> of the meeting: 1 student leader (non-author)</a:t>
            </a:r>
          </a:p>
          <a:p>
            <a:pPr lvl="1"/>
            <a:r>
              <a:rPr lang="en-US" sz="2000" dirty="0"/>
              <a:t>Reviewer </a:t>
            </a:r>
            <a:r>
              <a:rPr lang="en-US" sz="2000" dirty="0">
                <a:solidFill>
                  <a:srgbClr val="92D050"/>
                </a:solidFill>
              </a:rPr>
              <a:t>R</a:t>
            </a:r>
            <a:r>
              <a:rPr lang="en-US" sz="2000" dirty="0"/>
              <a:t>: 1 x syntax, 1 x logics, 1 x input/output (and the environment) </a:t>
            </a:r>
          </a:p>
          <a:p>
            <a:r>
              <a:rPr lang="en-US" sz="2000" dirty="0"/>
              <a:t>On an </a:t>
            </a:r>
            <a:r>
              <a:rPr lang="en-US" sz="2000" b="1" dirty="0"/>
              <a:t>online shared Word </a:t>
            </a:r>
            <a:r>
              <a:rPr lang="en-US" sz="2000" dirty="0"/>
              <a:t>document, write down the role of each student in the activity </a:t>
            </a:r>
          </a:p>
          <a:p>
            <a:r>
              <a:rPr lang="en-US" sz="2000" dirty="0"/>
              <a:t>Keep the document and the corrected code for later use for our Exercise MCR-2</a:t>
            </a:r>
          </a:p>
          <a:p>
            <a:r>
              <a:rPr lang="en-US" sz="2000" dirty="0"/>
              <a:t>Timeline (in minutes)</a:t>
            </a:r>
          </a:p>
          <a:p>
            <a:pPr lvl="1"/>
            <a:r>
              <a:rPr lang="en-US" sz="2000" dirty="0"/>
              <a:t>00-10: </a:t>
            </a:r>
            <a:r>
              <a:rPr lang="en-US" sz="2000" dirty="0">
                <a:solidFill>
                  <a:srgbClr val="FF0000"/>
                </a:solidFill>
              </a:rPr>
              <a:t>A</a:t>
            </a:r>
            <a:r>
              <a:rPr lang="en-US" sz="2000" dirty="0"/>
              <a:t> studies the code C (see the next slide); </a:t>
            </a:r>
            <a:r>
              <a:rPr lang="en-US" sz="2000" dirty="0">
                <a:solidFill>
                  <a:srgbClr val="0070C0"/>
                </a:solidFill>
              </a:rPr>
              <a:t>M</a:t>
            </a:r>
            <a:r>
              <a:rPr lang="en-US" sz="2000" dirty="0"/>
              <a:t> finds a meeting place (</a:t>
            </a:r>
            <a:r>
              <a:rPr lang="en-US" sz="2000" b="1" dirty="0"/>
              <a:t>virtually)</a:t>
            </a:r>
          </a:p>
          <a:p>
            <a:pPr lvl="1"/>
            <a:r>
              <a:rPr lang="en-US" sz="2000" dirty="0"/>
              <a:t>10-20: </a:t>
            </a:r>
            <a:r>
              <a:rPr lang="en-US" sz="2000" dirty="0">
                <a:solidFill>
                  <a:srgbClr val="FF0000"/>
                </a:solidFill>
              </a:rPr>
              <a:t>A</a:t>
            </a:r>
            <a:r>
              <a:rPr lang="en-US" sz="2000" dirty="0"/>
              <a:t> educates </a:t>
            </a:r>
            <a:r>
              <a:rPr lang="en-US" sz="2000" dirty="0">
                <a:solidFill>
                  <a:srgbClr val="92D050"/>
                </a:solidFill>
              </a:rPr>
              <a:t>R</a:t>
            </a:r>
            <a:r>
              <a:rPr lang="en-US" sz="2000" dirty="0"/>
              <a:t> on C;  </a:t>
            </a:r>
            <a:r>
              <a:rPr lang="en-US" sz="2000" dirty="0">
                <a:solidFill>
                  <a:srgbClr val="0070C0"/>
                </a:solidFill>
              </a:rPr>
              <a:t>M</a:t>
            </a:r>
            <a:r>
              <a:rPr lang="en-US" sz="2000" dirty="0"/>
              <a:t> prepares a checklist on C</a:t>
            </a:r>
          </a:p>
          <a:p>
            <a:pPr lvl="1"/>
            <a:r>
              <a:rPr lang="en-US" sz="2000" dirty="0"/>
              <a:t>20-30: each </a:t>
            </a:r>
            <a:r>
              <a:rPr lang="en-US" sz="2000" dirty="0">
                <a:solidFill>
                  <a:srgbClr val="92D050"/>
                </a:solidFill>
              </a:rPr>
              <a:t>R</a:t>
            </a:r>
            <a:r>
              <a:rPr lang="en-US" sz="2000" dirty="0"/>
              <a:t> reviews C privately; </a:t>
            </a:r>
            <a:r>
              <a:rPr lang="en-US" sz="2000" dirty="0">
                <a:solidFill>
                  <a:srgbClr val="0070C0"/>
                </a:solidFill>
              </a:rPr>
              <a:t>M</a:t>
            </a:r>
            <a:r>
              <a:rPr lang="en-US" sz="2000" dirty="0"/>
              <a:t> calls for a meeting at time-point 29</a:t>
            </a:r>
          </a:p>
          <a:p>
            <a:pPr lvl="1"/>
            <a:r>
              <a:rPr lang="en-US" sz="2000" dirty="0"/>
              <a:t>30-45: code walkthrough, Q&amp;A (</a:t>
            </a:r>
            <a:r>
              <a:rPr lang="en-US" sz="2000" b="1" dirty="0">
                <a:solidFill>
                  <a:schemeClr val="accent6">
                    <a:lumMod val="90000"/>
                    <a:lumOff val="10000"/>
                  </a:schemeClr>
                </a:solidFill>
              </a:rPr>
              <a:t>All</a:t>
            </a:r>
            <a:r>
              <a:rPr lang="en-US" sz="2000" dirty="0"/>
              <a:t>); </a:t>
            </a:r>
            <a:r>
              <a:rPr lang="en-US" sz="2000" dirty="0">
                <a:solidFill>
                  <a:srgbClr val="0070C0"/>
                </a:solidFill>
              </a:rPr>
              <a:t>M</a:t>
            </a:r>
            <a:r>
              <a:rPr lang="en-US" sz="2000" dirty="0"/>
              <a:t> jots down notes N in the Word document</a:t>
            </a:r>
          </a:p>
          <a:p>
            <a:pPr lvl="1"/>
            <a:r>
              <a:rPr lang="en-US" sz="2000" dirty="0"/>
              <a:t>45-50: </a:t>
            </a:r>
            <a:r>
              <a:rPr lang="en-US" sz="2000" dirty="0">
                <a:solidFill>
                  <a:srgbClr val="0070C0"/>
                </a:solidFill>
              </a:rPr>
              <a:t>M</a:t>
            </a:r>
            <a:r>
              <a:rPr lang="en-US" sz="2000" dirty="0"/>
              <a:t> submits N to Canvas; </a:t>
            </a:r>
            <a:r>
              <a:rPr lang="en-US" sz="2000" dirty="0">
                <a:solidFill>
                  <a:srgbClr val="FF0000"/>
                </a:solidFill>
              </a:rPr>
              <a:t>A</a:t>
            </a:r>
            <a:r>
              <a:rPr lang="en-US" sz="2000" dirty="0"/>
              <a:t> corrects C to resolve all the problems in N</a:t>
            </a:r>
          </a:p>
          <a:p>
            <a:pPr lvl="1"/>
            <a:r>
              <a:rPr lang="en-US" sz="2000" dirty="0"/>
              <a:t>50-51: </a:t>
            </a:r>
            <a:r>
              <a:rPr lang="en-US" sz="2000" dirty="0">
                <a:solidFill>
                  <a:srgbClr val="0070C0"/>
                </a:solidFill>
              </a:rPr>
              <a:t>M </a:t>
            </a:r>
            <a:r>
              <a:rPr lang="en-US" sz="2000" dirty="0"/>
              <a:t>and </a:t>
            </a:r>
            <a:r>
              <a:rPr lang="en-US" sz="2000" dirty="0">
                <a:solidFill>
                  <a:srgbClr val="FF0000"/>
                </a:solidFill>
              </a:rPr>
              <a:t>A</a:t>
            </a:r>
            <a:r>
              <a:rPr lang="en-US" sz="2000" dirty="0"/>
              <a:t> together check the corrected C against N  </a:t>
            </a:r>
          </a:p>
          <a:p>
            <a:pPr lvl="1"/>
            <a:r>
              <a:rPr lang="en-US" sz="2000" dirty="0"/>
              <a:t>52: </a:t>
            </a:r>
            <a:r>
              <a:rPr lang="en-US" sz="2000" dirty="0">
                <a:solidFill>
                  <a:srgbClr val="FF0000"/>
                </a:solidFill>
              </a:rPr>
              <a:t>A</a:t>
            </a:r>
            <a:r>
              <a:rPr lang="en-US" sz="2000" dirty="0"/>
              <a:t> stores the corrected C (</a:t>
            </a:r>
            <a:r>
              <a:rPr lang="en-US" sz="2000" b="1" dirty="0"/>
              <a:t>as code C1</a:t>
            </a:r>
            <a:r>
              <a:rPr lang="en-US" sz="2000" dirty="0"/>
              <a:t>) if </a:t>
            </a:r>
            <a:r>
              <a:rPr lang="en-US" sz="2000" dirty="0">
                <a:solidFill>
                  <a:srgbClr val="0070C0"/>
                </a:solidFill>
              </a:rPr>
              <a:t>M</a:t>
            </a:r>
            <a:r>
              <a:rPr lang="en-US" sz="2000" dirty="0"/>
              <a:t> agrees</a:t>
            </a:r>
          </a:p>
          <a:p>
            <a:pPr lvl="2"/>
            <a:r>
              <a:rPr lang="en-US" sz="1600" b="1" dirty="0"/>
              <a:t>Make sure each group keeps C1</a:t>
            </a:r>
            <a:r>
              <a:rPr lang="en-US" sz="1600" dirty="0"/>
              <a:t> as we need it for the next in-class activity MCR-2</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12</a:t>
            </a:fld>
            <a:endParaRPr lang="en-US" dirty="0"/>
          </a:p>
        </p:txBody>
      </p:sp>
    </p:spTree>
    <p:extLst>
      <p:ext uri="{BB962C8B-B14F-4D97-AF65-F5344CB8AC3E}">
        <p14:creationId xmlns:p14="http://schemas.microsoft.com/office/powerpoint/2010/main" val="21500894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712299069"/>
              </p:ext>
            </p:extLst>
          </p:nvPr>
        </p:nvGraphicFramePr>
        <p:xfrm>
          <a:off x="26765" y="-31899"/>
          <a:ext cx="9876060" cy="6946367"/>
        </p:xfrm>
        <a:graphic>
          <a:graphicData uri="http://schemas.openxmlformats.org/presentationml/2006/ole">
            <mc:AlternateContent xmlns:mc="http://schemas.openxmlformats.org/markup-compatibility/2006">
              <mc:Choice xmlns:v="urn:schemas-microsoft-com:vml" Requires="v">
                <p:oleObj name="文档" r:id="rId3" imgW="4572000" imgH="3429000" progId="Word.Document.12">
                  <p:embed/>
                </p:oleObj>
              </mc:Choice>
              <mc:Fallback>
                <p:oleObj name="文档" r:id="rId3" imgW="4572000" imgH="3429000" progId="Word.Document.12">
                  <p:embed/>
                  <p:pic>
                    <p:nvPicPr>
                      <p:cNvPr id="0" name=""/>
                      <p:cNvPicPr/>
                      <p:nvPr/>
                    </p:nvPicPr>
                    <p:blipFill>
                      <a:blip r:embed="rId4"/>
                      <a:stretch>
                        <a:fillRect/>
                      </a:stretch>
                    </p:blipFill>
                    <p:spPr>
                      <a:xfrm>
                        <a:off x="26765" y="-31899"/>
                        <a:ext cx="9876060" cy="694636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2657857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720262" cy="1104900"/>
          </a:xfrm>
        </p:spPr>
        <p:txBody>
          <a:bodyPr/>
          <a:lstStyle/>
          <a:p>
            <a:r>
              <a:rPr lang="en-US" sz="3200" i="1" dirty="0"/>
              <a:t>MCR-1:</a:t>
            </a:r>
            <a:br>
              <a:rPr lang="en-US" dirty="0"/>
            </a:br>
            <a:r>
              <a:rPr lang="en-US" dirty="0"/>
              <a:t>Materials Authors to Pass to Reviewers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58473456"/>
              </p:ext>
            </p:extLst>
          </p:nvPr>
        </p:nvGraphicFramePr>
        <p:xfrm>
          <a:off x="989012" y="2217153"/>
          <a:ext cx="7391400" cy="3810699"/>
        </p:xfrm>
        <a:graphic>
          <a:graphicData uri="http://schemas.openxmlformats.org/drawingml/2006/table">
            <a:tbl>
              <a:tblPr firstRow="1" firstCol="1" bandRow="1">
                <a:tableStyleId>{5C22544A-7EE6-4342-B048-85BDC9FD1C3A}</a:tableStyleId>
              </a:tblPr>
              <a:tblGrid>
                <a:gridCol w="7391400">
                  <a:extLst>
                    <a:ext uri="{9D8B030D-6E8A-4147-A177-3AD203B41FA5}">
                      <a16:colId xmlns:a16="http://schemas.microsoft.com/office/drawing/2014/main" val="20000"/>
                    </a:ext>
                  </a:extLst>
                </a:gridCol>
              </a:tblGrid>
              <a:tr h="3581400">
                <a:tc>
                  <a:txBody>
                    <a:bodyPr/>
                    <a:lstStyle/>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X = Player 1</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O = Player 2</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0 2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0 0</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2 0</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1 1</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1 2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2 1</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Win!</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O   X</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  O </a:t>
                      </a:r>
                      <a:r>
                        <a:rPr lang="en-US" sz="1800" b="0" dirty="0" err="1">
                          <a:solidFill>
                            <a:schemeClr val="tx1"/>
                          </a:solidFill>
                          <a:effectLst/>
                          <a:latin typeface="Courier New" panose="02070309020205020404" pitchFamily="49" charset="0"/>
                          <a:cs typeface="Courier New" panose="02070309020205020404" pitchFamily="49" charset="0"/>
                        </a:rPr>
                        <a:t>O</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X </a:t>
                      </a:r>
                      <a:r>
                        <a:rPr lang="en-US" sz="1800" b="0" dirty="0" err="1">
                          <a:solidFill>
                            <a:schemeClr val="tx1"/>
                          </a:solidFill>
                          <a:effectLst/>
                          <a:latin typeface="Courier New" panose="02070309020205020404" pitchFamily="49" charset="0"/>
                          <a:cs typeface="Courier New" panose="02070309020205020404" pitchFamily="49" charset="0"/>
                        </a:rPr>
                        <a:t>X</a:t>
                      </a:r>
                      <a:r>
                        <a:rPr lang="en-US" sz="1800" b="0" dirty="0">
                          <a:solidFill>
                            <a:schemeClr val="tx1"/>
                          </a:solidFill>
                          <a:effectLst/>
                          <a:latin typeface="Courier New" panose="02070309020205020404" pitchFamily="49" charset="0"/>
                          <a:cs typeface="Courier New" panose="02070309020205020404" pitchFamily="49" charset="0"/>
                        </a:rPr>
                        <a:t> </a:t>
                      </a:r>
                      <a:r>
                        <a:rPr lang="en-US" sz="1800" b="0" dirty="0" err="1">
                          <a:solidFill>
                            <a:schemeClr val="tx1"/>
                          </a:solidFill>
                          <a:effectLst/>
                          <a:latin typeface="Courier New" panose="02070309020205020404" pitchFamily="49" charset="0"/>
                          <a:cs typeface="Courier New" panose="02070309020205020404" pitchFamily="49" charset="0"/>
                        </a:rPr>
                        <a:t>X</a:t>
                      </a:r>
                      <a:endParaRPr lang="en-US" sz="1800" b="0" dirty="0">
                        <a:solidFill>
                          <a:schemeClr val="tx1"/>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solidFill>
                      <a:schemeClr val="bg1"/>
                    </a:solidFill>
                  </a:tcPr>
                </a:tc>
                <a:extLst>
                  <a:ext uri="{0D108BD9-81ED-4DB2-BD59-A6C34878D82A}">
                    <a16:rowId xmlns:a16="http://schemas.microsoft.com/office/drawing/2014/main" val="10000"/>
                  </a:ext>
                </a:extLst>
              </a:tr>
            </a:tbl>
          </a:graphicData>
        </a:graphic>
      </p:graphicFrame>
      <p:sp>
        <p:nvSpPr>
          <p:cNvPr id="5" name="Down Arrow 4"/>
          <p:cNvSpPr/>
          <p:nvPr/>
        </p:nvSpPr>
        <p:spPr bwMode="auto">
          <a:xfrm rot="2525054">
            <a:off x="7753559" y="2168070"/>
            <a:ext cx="685800" cy="381000"/>
          </a:xfrm>
          <a:prstGeom prst="downArrow">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6479670" y="1515948"/>
            <a:ext cx="3233578" cy="523220"/>
          </a:xfrm>
          <a:prstGeom prst="rect">
            <a:avLst/>
          </a:prstGeom>
          <a:noFill/>
        </p:spPr>
        <p:txBody>
          <a:bodyPr wrap="none" rtlCol="0">
            <a:spAutoFit/>
          </a:bodyPr>
          <a:lstStyle/>
          <a:p>
            <a:r>
              <a:rPr lang="en-US" dirty="0"/>
              <a:t>Inputs are underlined</a:t>
            </a:r>
          </a:p>
        </p:txBody>
      </p:sp>
      <p:sp>
        <p:nvSpPr>
          <p:cNvPr id="10" name="TextBox 9"/>
          <p:cNvSpPr txBox="1"/>
          <p:nvPr/>
        </p:nvSpPr>
        <p:spPr>
          <a:xfrm>
            <a:off x="6433" y="1464149"/>
            <a:ext cx="2464136" cy="523220"/>
          </a:xfrm>
          <a:prstGeom prst="rect">
            <a:avLst/>
          </a:prstGeom>
          <a:noFill/>
        </p:spPr>
        <p:txBody>
          <a:bodyPr wrap="none" rtlCol="0">
            <a:spAutoFit/>
          </a:bodyPr>
          <a:lstStyle/>
          <a:p>
            <a:r>
              <a:rPr lang="en-US" dirty="0"/>
              <a:t>Console screen:</a:t>
            </a:r>
          </a:p>
        </p:txBody>
      </p:sp>
    </p:spTree>
    <p:extLst>
      <p:ext uri="{BB962C8B-B14F-4D97-AF65-F5344CB8AC3E}">
        <p14:creationId xmlns:p14="http://schemas.microsoft.com/office/powerpoint/2010/main" val="17235223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MCR-1:</a:t>
            </a:r>
            <a:br>
              <a:rPr lang="en-US" dirty="0"/>
            </a:br>
            <a:r>
              <a:rPr lang="en-US" dirty="0"/>
              <a:t>Authors’ Private Materials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15</a:t>
            </a:fld>
            <a:endParaRPr lang="en-US"/>
          </a:p>
        </p:txBody>
      </p:sp>
      <p:sp>
        <p:nvSpPr>
          <p:cNvPr id="9" name="Rectangle 8"/>
          <p:cNvSpPr/>
          <p:nvPr/>
        </p:nvSpPr>
        <p:spPr>
          <a:xfrm>
            <a:off x="0" y="1295400"/>
            <a:ext cx="9476831" cy="5632311"/>
          </a:xfrm>
          <a:prstGeom prst="rect">
            <a:avLst/>
          </a:prstGeom>
        </p:spPr>
        <p:txBody>
          <a:bodyPr wrap="square">
            <a:spAutoFit/>
          </a:bodyPr>
          <a:lstStyle/>
          <a:p>
            <a:r>
              <a:rPr lang="en-US" sz="2400" dirty="0">
                <a:latin typeface="Calibri" panose="020F0502020204030204" pitchFamily="34" charset="0"/>
                <a:ea typeface="SimSun" panose="02010600030101010101" pitchFamily="2" charset="-122"/>
                <a:cs typeface="Times New Roman" panose="02020603050405020304" pitchFamily="18" charset="0"/>
              </a:rPr>
              <a:t>Tic-tac-toe (</a:t>
            </a:r>
            <a:r>
              <a:rPr lang="zh-CN" altLang="en-US" sz="2400" dirty="0">
                <a:latin typeface="Calibri" panose="020F0502020204030204" pitchFamily="34" charset="0"/>
                <a:ea typeface="SimSun" panose="02010600030101010101" pitchFamily="2" charset="-122"/>
                <a:cs typeface="Times New Roman" panose="02020603050405020304" pitchFamily="18" charset="0"/>
              </a:rPr>
              <a:t>過三關</a:t>
            </a:r>
            <a:r>
              <a:rPr lang="en-US" sz="2400" dirty="0">
                <a:latin typeface="Calibri" panose="020F0502020204030204" pitchFamily="34" charset="0"/>
                <a:ea typeface="SimSun" panose="02010600030101010101" pitchFamily="2" charset="-122"/>
                <a:cs typeface="Times New Roman" panose="02020603050405020304" pitchFamily="18" charset="0"/>
              </a:rPr>
              <a:t>) is a game involving two users. In the game, there is a 3x3 grid. The grid is initially empty. Each cell can place with the character ‘X’, the character ‘O’, or be left empty.  When there is a row, a column or a diagonal all filling with the same character, then the user Wins. For instance, the diagram shows that the bottom row is all filled with the character ‘X’. So, the user for ‘X’ wins the game. </a:t>
            </a:r>
          </a:p>
          <a:p>
            <a:endParaRPr lang="en-US" sz="2400" dirty="0">
              <a:latin typeface="Calibri" panose="020F0502020204030204" pitchFamily="34" charset="0"/>
              <a:ea typeface="SimSun" panose="02010600030101010101" pitchFamily="2" charset="-122"/>
              <a:cs typeface="Times New Roman" panose="02020603050405020304" pitchFamily="18" charset="0"/>
            </a:endParaRPr>
          </a:p>
          <a:p>
            <a:endParaRPr lang="en-US" sz="2400" dirty="0">
              <a:latin typeface="Calibri" panose="020F0502020204030204" pitchFamily="34" charset="0"/>
              <a:ea typeface="SimSun" panose="02010600030101010101" pitchFamily="2" charset="-122"/>
              <a:cs typeface="Times New Roman" panose="02020603050405020304" pitchFamily="18" charset="0"/>
            </a:endParaRPr>
          </a:p>
          <a:p>
            <a:endParaRPr lang="en-US" sz="2400" dirty="0"/>
          </a:p>
          <a:p>
            <a:r>
              <a:rPr lang="en-US" sz="2400" dirty="0"/>
              <a:t>The written program is to allow two players (Player 1 and Player 2) to input the coordinates of their chosen cells in turn.  After receiving each input, the program determines whether there is any winner, and if there is a winner, it outputs the message “Win!”. If there is no winner after all the 9 cells filled, output “Tie!”.  Right after showing the message “Win!” or “Tie!”, it shows the whole tic-tac-toe grid and terminates the game. </a:t>
            </a:r>
          </a:p>
        </p:txBody>
      </p:sp>
      <p:pic>
        <p:nvPicPr>
          <p:cNvPr id="11" name="Picture 10" descr="https://upload.wikimedia.org/wikipedia/commons/e/e1/Tic-tac-toe-game-1.png"/>
          <p:cNvPicPr/>
          <p:nvPr/>
        </p:nvPicPr>
        <p:blipFill>
          <a:blip r:embed="rId2">
            <a:extLst>
              <a:ext uri="{28A0092B-C50C-407E-A947-70E740481C1C}">
                <a14:useLocalDpi xmlns:a14="http://schemas.microsoft.com/office/drawing/2010/main" val="0"/>
              </a:ext>
            </a:extLst>
          </a:blip>
          <a:srcRect/>
          <a:stretch>
            <a:fillRect/>
          </a:stretch>
        </p:blipFill>
        <p:spPr bwMode="auto">
          <a:xfrm>
            <a:off x="1864722" y="3648903"/>
            <a:ext cx="5747385" cy="956310"/>
          </a:xfrm>
          <a:prstGeom prst="rect">
            <a:avLst/>
          </a:prstGeom>
          <a:noFill/>
          <a:ln>
            <a:noFill/>
          </a:ln>
        </p:spPr>
      </p:pic>
    </p:spTree>
    <p:extLst>
      <p:ext uri="{BB962C8B-B14F-4D97-AF65-F5344CB8AC3E}">
        <p14:creationId xmlns:p14="http://schemas.microsoft.com/office/powerpoint/2010/main" val="31292307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Code Review (MCR)</a:t>
            </a:r>
          </a:p>
        </p:txBody>
      </p:sp>
      <p:sp>
        <p:nvSpPr>
          <p:cNvPr id="3" name="Content Placeholder 2"/>
          <p:cNvSpPr>
            <a:spLocks noGrp="1"/>
          </p:cNvSpPr>
          <p:nvPr>
            <p:ph idx="1"/>
          </p:nvPr>
        </p:nvSpPr>
        <p:spPr>
          <a:xfrm>
            <a:off x="412750" y="1447800"/>
            <a:ext cx="9567862" cy="4953000"/>
          </a:xfrm>
        </p:spPr>
        <p:txBody>
          <a:bodyPr/>
          <a:lstStyle/>
          <a:p>
            <a:r>
              <a:rPr lang="en-US" sz="2400" dirty="0"/>
              <a:t>MCR is a lightweight and tool-based code review of </a:t>
            </a:r>
            <a:r>
              <a:rPr lang="en-US" sz="2400" i="1" dirty="0"/>
              <a:t>code change </a:t>
            </a:r>
            <a:r>
              <a:rPr lang="en-US" sz="2400" dirty="0"/>
              <a:t>(not the whole piece of code!)</a:t>
            </a:r>
            <a:endParaRPr lang="en-US" sz="2400" i="1" dirty="0"/>
          </a:p>
          <a:p>
            <a:pPr lvl="1"/>
            <a:r>
              <a:rPr lang="en-US" sz="2000" dirty="0"/>
              <a:t>is the norm for many software development projects</a:t>
            </a:r>
          </a:p>
          <a:p>
            <a:r>
              <a:rPr lang="en-US" sz="2400" dirty="0"/>
              <a:t>Characteristics of MCR</a:t>
            </a:r>
          </a:p>
          <a:p>
            <a:pPr lvl="1"/>
            <a:r>
              <a:rPr lang="en-US" sz="2000" dirty="0"/>
              <a:t>Informal; tool-based logistics; asynchronous; and focused on reviewing code changes; lighter weight than code inspection</a:t>
            </a:r>
          </a:p>
          <a:p>
            <a:r>
              <a:rPr lang="en-US" sz="2400" dirty="0"/>
              <a:t>Main Ideas</a:t>
            </a:r>
          </a:p>
          <a:p>
            <a:pPr lvl="1"/>
            <a:r>
              <a:rPr lang="en-US" sz="2000" dirty="0"/>
              <a:t>Author </a:t>
            </a:r>
            <a:r>
              <a:rPr lang="en-US" sz="2000" dirty="0">
                <a:solidFill>
                  <a:srgbClr val="C00000"/>
                </a:solidFill>
              </a:rPr>
              <a:t>A</a:t>
            </a:r>
            <a:r>
              <a:rPr lang="en-US" sz="2000" dirty="0"/>
              <a:t> makes a patch </a:t>
            </a:r>
            <a:r>
              <a:rPr lang="en-US" sz="2000" dirty="0">
                <a:solidFill>
                  <a:srgbClr val="FF0000"/>
                </a:solidFill>
              </a:rPr>
              <a:t>P</a:t>
            </a:r>
            <a:r>
              <a:rPr lang="en-US" sz="2000" dirty="0"/>
              <a:t> on a code block </a:t>
            </a:r>
            <a:r>
              <a:rPr lang="en-US" sz="2000" dirty="0">
                <a:solidFill>
                  <a:srgbClr val="00B050"/>
                </a:solidFill>
              </a:rPr>
              <a:t>C</a:t>
            </a:r>
            <a:r>
              <a:rPr lang="en-US" sz="2000" dirty="0"/>
              <a:t> to address some problems and sends the patch </a:t>
            </a:r>
            <a:r>
              <a:rPr lang="en-US" sz="2000" dirty="0">
                <a:solidFill>
                  <a:srgbClr val="FF0000"/>
                </a:solidFill>
              </a:rPr>
              <a:t>P</a:t>
            </a:r>
            <a:r>
              <a:rPr lang="en-US" sz="2000" dirty="0"/>
              <a:t> via e-channel (e.g., email, WhatsApp, WeChat, or GitHub tool) to a set of reviewers </a:t>
            </a:r>
            <a:r>
              <a:rPr lang="en-US" sz="2000" dirty="0">
                <a:solidFill>
                  <a:srgbClr val="0070C0"/>
                </a:solidFill>
              </a:rPr>
              <a:t>R</a:t>
            </a:r>
          </a:p>
          <a:p>
            <a:pPr lvl="1"/>
            <a:r>
              <a:rPr lang="en-US" sz="2000" dirty="0"/>
              <a:t>Each reviewer </a:t>
            </a:r>
            <a:r>
              <a:rPr lang="en-US" sz="2000" dirty="0">
                <a:solidFill>
                  <a:srgbClr val="0070C0"/>
                </a:solidFill>
              </a:rPr>
              <a:t>R</a:t>
            </a:r>
            <a:r>
              <a:rPr lang="en-US" sz="2000" dirty="0"/>
              <a:t> evaluates </a:t>
            </a:r>
            <a:r>
              <a:rPr lang="en-US" sz="2000" dirty="0">
                <a:solidFill>
                  <a:srgbClr val="FF0000"/>
                </a:solidFill>
              </a:rPr>
              <a:t>P</a:t>
            </a:r>
            <a:r>
              <a:rPr lang="en-US" sz="2000" dirty="0"/>
              <a:t>: deems </a:t>
            </a:r>
            <a:r>
              <a:rPr lang="en-US" sz="2000" dirty="0">
                <a:solidFill>
                  <a:srgbClr val="FF0000"/>
                </a:solidFill>
              </a:rPr>
              <a:t>P </a:t>
            </a:r>
            <a:r>
              <a:rPr lang="en-US" sz="2000" dirty="0"/>
              <a:t>good, requests changes on </a:t>
            </a:r>
            <a:r>
              <a:rPr lang="en-US" sz="2000" dirty="0">
                <a:solidFill>
                  <a:srgbClr val="FF0000"/>
                </a:solidFill>
              </a:rPr>
              <a:t>P</a:t>
            </a:r>
            <a:r>
              <a:rPr lang="en-US" sz="2000" dirty="0"/>
              <a:t>, or rejects </a:t>
            </a:r>
            <a:r>
              <a:rPr lang="en-US" sz="2000" dirty="0">
                <a:solidFill>
                  <a:srgbClr val="FF0000"/>
                </a:solidFill>
              </a:rPr>
              <a:t>P</a:t>
            </a:r>
          </a:p>
          <a:p>
            <a:pPr lvl="1"/>
            <a:r>
              <a:rPr lang="en-US" sz="2000" dirty="0"/>
              <a:t>Author </a:t>
            </a:r>
            <a:r>
              <a:rPr lang="en-US" sz="2000" dirty="0">
                <a:solidFill>
                  <a:srgbClr val="C00000"/>
                </a:solidFill>
              </a:rPr>
              <a:t>A</a:t>
            </a:r>
            <a:r>
              <a:rPr lang="en-US" sz="2000" dirty="0"/>
              <a:t> commits </a:t>
            </a:r>
            <a:r>
              <a:rPr lang="en-US" sz="2000" dirty="0">
                <a:solidFill>
                  <a:srgbClr val="FF0000"/>
                </a:solidFill>
              </a:rPr>
              <a:t>P</a:t>
            </a:r>
            <a:r>
              <a:rPr lang="en-US" sz="2000" dirty="0"/>
              <a:t>; post-commit reviewer by other </a:t>
            </a:r>
            <a:r>
              <a:rPr lang="en-US" sz="2000" dirty="0" err="1">
                <a:solidFill>
                  <a:srgbClr val="0070C0"/>
                </a:solidFill>
              </a:rPr>
              <a:t>R</a:t>
            </a:r>
            <a:r>
              <a:rPr lang="en-US" sz="2000" dirty="0" err="1"/>
              <a:t>s</a:t>
            </a:r>
            <a:r>
              <a:rPr lang="en-US" sz="2000" dirty="0"/>
              <a:t> possible. </a:t>
            </a:r>
          </a:p>
          <a:p>
            <a:r>
              <a:rPr lang="en-US" sz="2400" dirty="0"/>
              <a:t>Authors and reviewers exchange ideas, find bugs, and discuss alternative solutions to better design the structure of a submitted code change. </a:t>
            </a:r>
          </a:p>
          <a:p>
            <a:endParaRPr lang="en-US" sz="2400" dirty="0"/>
          </a:p>
          <a:p>
            <a:pPr lvl="1"/>
            <a:endParaRPr lang="en-US" sz="2000" dirty="0"/>
          </a:p>
          <a:p>
            <a:pPr lvl="1"/>
            <a:endParaRPr lang="en-US" sz="2400" dirty="0"/>
          </a:p>
        </p:txBody>
      </p:sp>
      <p:sp>
        <p:nvSpPr>
          <p:cNvPr id="4" name="Slide Number Placeholder 3"/>
          <p:cNvSpPr>
            <a:spLocks noGrp="1"/>
          </p:cNvSpPr>
          <p:nvPr>
            <p:ph type="sldNum" sz="quarter" idx="12"/>
          </p:nvPr>
        </p:nvSpPr>
        <p:spPr>
          <a:xfrm>
            <a:off x="9066211" y="6172200"/>
            <a:ext cx="423863" cy="457200"/>
          </a:xfrm>
        </p:spPr>
        <p:txBody>
          <a:bodyPr/>
          <a:lstStyle/>
          <a:p>
            <a:pPr>
              <a:defRPr/>
            </a:pPr>
            <a:fld id="{63B8F44C-0EDE-4D7D-9086-BD1CF3CE7AF7}" type="slidenum">
              <a:rPr lang="en-US" smtClean="0"/>
              <a:pPr>
                <a:defRPr/>
              </a:pPr>
              <a:t>16</a:t>
            </a:fld>
            <a:endParaRPr lang="en-US" dirty="0"/>
          </a:p>
        </p:txBody>
      </p:sp>
    </p:spTree>
    <p:extLst>
      <p:ext uri="{BB962C8B-B14F-4D97-AF65-F5344CB8AC3E}">
        <p14:creationId xmlns:p14="http://schemas.microsoft.com/office/powerpoint/2010/main" val="16841114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AC42-D9AB-9974-1B11-A2613F0551A2}"/>
              </a:ext>
            </a:extLst>
          </p:cNvPr>
          <p:cNvSpPr>
            <a:spLocks noGrp="1"/>
          </p:cNvSpPr>
          <p:nvPr>
            <p:ph type="title"/>
          </p:nvPr>
        </p:nvSpPr>
        <p:spPr/>
        <p:txBody>
          <a:bodyPr/>
          <a:lstStyle/>
          <a:p>
            <a:r>
              <a:rPr lang="en-US" dirty="0"/>
              <a:t>MCR Process</a:t>
            </a:r>
            <a:endParaRPr lang="en-HK" dirty="0"/>
          </a:p>
        </p:txBody>
      </p:sp>
      <p:sp>
        <p:nvSpPr>
          <p:cNvPr id="4" name="Slide Number Placeholder 3">
            <a:extLst>
              <a:ext uri="{FF2B5EF4-FFF2-40B4-BE49-F238E27FC236}">
                <a16:creationId xmlns:a16="http://schemas.microsoft.com/office/drawing/2014/main" id="{DFE4817D-7261-1AB7-64FC-0B61FC5B49A9}"/>
              </a:ext>
            </a:extLst>
          </p:cNvPr>
          <p:cNvSpPr>
            <a:spLocks noGrp="1"/>
          </p:cNvSpPr>
          <p:nvPr>
            <p:ph type="sldNum" sz="quarter" idx="12"/>
          </p:nvPr>
        </p:nvSpPr>
        <p:spPr/>
        <p:txBody>
          <a:bodyPr/>
          <a:lstStyle/>
          <a:p>
            <a:pPr>
              <a:defRPr/>
            </a:pPr>
            <a:fld id="{63B8F44C-0EDE-4D7D-9086-BD1CF3CE7AF7}" type="slidenum">
              <a:rPr lang="en-US" smtClean="0"/>
              <a:pPr>
                <a:defRPr/>
              </a:pPr>
              <a:t>17</a:t>
            </a:fld>
            <a:endParaRPr lang="en-US"/>
          </a:p>
        </p:txBody>
      </p:sp>
      <p:pic>
        <p:nvPicPr>
          <p:cNvPr id="10" name="Content Placeholder 9" descr="Diagram&#10;&#10;Description automatically generated">
            <a:extLst>
              <a:ext uri="{FF2B5EF4-FFF2-40B4-BE49-F238E27FC236}">
                <a16:creationId xmlns:a16="http://schemas.microsoft.com/office/drawing/2014/main" id="{EE79AD91-45D8-162C-EFEF-D64871BB5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524000"/>
            <a:ext cx="4235762" cy="4953000"/>
          </a:xfrm>
        </p:spPr>
      </p:pic>
      <p:sp>
        <p:nvSpPr>
          <p:cNvPr id="11" name="TextBox 10">
            <a:extLst>
              <a:ext uri="{FF2B5EF4-FFF2-40B4-BE49-F238E27FC236}">
                <a16:creationId xmlns:a16="http://schemas.microsoft.com/office/drawing/2014/main" id="{C0E4CA47-667F-6AAD-7C47-8FA4201C1F06}"/>
              </a:ext>
            </a:extLst>
          </p:cNvPr>
          <p:cNvSpPr txBox="1"/>
          <p:nvPr/>
        </p:nvSpPr>
        <p:spPr>
          <a:xfrm>
            <a:off x="3884612" y="6172200"/>
            <a:ext cx="482824" cy="307777"/>
          </a:xfrm>
          <a:prstGeom prst="rect">
            <a:avLst/>
          </a:prstGeom>
          <a:noFill/>
        </p:spPr>
        <p:txBody>
          <a:bodyPr wrap="none" rtlCol="0">
            <a:spAutoFit/>
          </a:bodyPr>
          <a:lstStyle/>
          <a:p>
            <a:r>
              <a:rPr lang="en-US" sz="1400" dirty="0"/>
              <a:t>[19]</a:t>
            </a:r>
            <a:endParaRPr lang="en-HK" sz="1400" dirty="0"/>
          </a:p>
        </p:txBody>
      </p:sp>
      <p:pic>
        <p:nvPicPr>
          <p:cNvPr id="13" name="Picture 12" descr="Diagram&#10;&#10;Description automatically generated">
            <a:extLst>
              <a:ext uri="{FF2B5EF4-FFF2-40B4-BE49-F238E27FC236}">
                <a16:creationId xmlns:a16="http://schemas.microsoft.com/office/drawing/2014/main" id="{49A3C6F6-F8FF-DCA1-583A-A16B51EF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174" y="1981199"/>
            <a:ext cx="5060638" cy="2691125"/>
          </a:xfrm>
          <a:prstGeom prst="rect">
            <a:avLst/>
          </a:prstGeom>
        </p:spPr>
      </p:pic>
      <p:sp>
        <p:nvSpPr>
          <p:cNvPr id="14" name="TextBox 13">
            <a:extLst>
              <a:ext uri="{FF2B5EF4-FFF2-40B4-BE49-F238E27FC236}">
                <a16:creationId xmlns:a16="http://schemas.microsoft.com/office/drawing/2014/main" id="{A19BB02E-F134-8663-92BA-E9D4D41DEEBC}"/>
              </a:ext>
            </a:extLst>
          </p:cNvPr>
          <p:cNvSpPr txBox="1"/>
          <p:nvPr/>
        </p:nvSpPr>
        <p:spPr>
          <a:xfrm>
            <a:off x="8609524" y="4191000"/>
            <a:ext cx="482824" cy="307777"/>
          </a:xfrm>
          <a:prstGeom prst="rect">
            <a:avLst/>
          </a:prstGeom>
          <a:noFill/>
        </p:spPr>
        <p:txBody>
          <a:bodyPr wrap="none" rtlCol="0">
            <a:spAutoFit/>
          </a:bodyPr>
          <a:lstStyle/>
          <a:p>
            <a:r>
              <a:rPr lang="en-US" sz="1400" dirty="0"/>
              <a:t>[20]</a:t>
            </a:r>
            <a:endParaRPr lang="en-HK" sz="1400" dirty="0"/>
          </a:p>
        </p:txBody>
      </p:sp>
    </p:spTree>
    <p:extLst>
      <p:ext uri="{BB962C8B-B14F-4D97-AF65-F5344CB8AC3E}">
        <p14:creationId xmlns:p14="http://schemas.microsoft.com/office/powerpoint/2010/main" val="38510797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18</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27317"/>
            <a:ext cx="6866419" cy="6858000"/>
          </a:xfrm>
          <a:prstGeom prst="rect">
            <a:avLst/>
          </a:prstGeom>
        </p:spPr>
      </p:pic>
      <p:sp>
        <p:nvSpPr>
          <p:cNvPr id="6" name="TextBox 5"/>
          <p:cNvSpPr txBox="1"/>
          <p:nvPr/>
        </p:nvSpPr>
        <p:spPr>
          <a:xfrm>
            <a:off x="7694612" y="3194707"/>
            <a:ext cx="2175596" cy="523220"/>
          </a:xfrm>
          <a:prstGeom prst="rect">
            <a:avLst/>
          </a:prstGeom>
          <a:noFill/>
        </p:spPr>
        <p:txBody>
          <a:bodyPr wrap="none" rtlCol="0">
            <a:spAutoFit/>
          </a:bodyPr>
          <a:lstStyle/>
          <a:p>
            <a:r>
              <a:rPr lang="en-HK" dirty="0"/>
              <a:t>See next slide</a:t>
            </a:r>
          </a:p>
        </p:txBody>
      </p:sp>
    </p:spTree>
    <p:extLst>
      <p:ext uri="{BB962C8B-B14F-4D97-AF65-F5344CB8AC3E}">
        <p14:creationId xmlns:p14="http://schemas.microsoft.com/office/powerpoint/2010/main" val="21316600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19</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902825" cy="5015165"/>
          </a:xfrm>
          <a:prstGeom prst="rect">
            <a:avLst/>
          </a:prstGeom>
        </p:spPr>
      </p:pic>
      <p:sp>
        <p:nvSpPr>
          <p:cNvPr id="6" name="TextBox 5"/>
          <p:cNvSpPr txBox="1"/>
          <p:nvPr/>
        </p:nvSpPr>
        <p:spPr>
          <a:xfrm>
            <a:off x="4265612" y="631888"/>
            <a:ext cx="4556055" cy="523220"/>
          </a:xfrm>
          <a:prstGeom prst="rect">
            <a:avLst/>
          </a:prstGeom>
          <a:noFill/>
        </p:spPr>
        <p:txBody>
          <a:bodyPr wrap="none" rtlCol="0">
            <a:spAutoFit/>
          </a:bodyPr>
          <a:lstStyle/>
          <a:p>
            <a:r>
              <a:rPr lang="en-HK" dirty="0"/>
              <a:t>Expanding a file in the change</a:t>
            </a:r>
          </a:p>
        </p:txBody>
      </p:sp>
    </p:spTree>
    <p:extLst>
      <p:ext uri="{BB962C8B-B14F-4D97-AF65-F5344CB8AC3E}">
        <p14:creationId xmlns:p14="http://schemas.microsoft.com/office/powerpoint/2010/main" val="32471756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412749" y="1676400"/>
            <a:ext cx="9490075" cy="4953000"/>
          </a:xfrm>
        </p:spPr>
        <p:txBody>
          <a:bodyPr/>
          <a:lstStyle/>
          <a:p>
            <a:r>
              <a:rPr lang="en-US" sz="2800" dirty="0"/>
              <a:t>What is Code Review?</a:t>
            </a:r>
          </a:p>
          <a:p>
            <a:r>
              <a:rPr lang="en-US" sz="2800" dirty="0"/>
              <a:t>Why do we do it?</a:t>
            </a:r>
          </a:p>
          <a:p>
            <a:r>
              <a:rPr lang="en-US" sz="2800" dirty="0"/>
              <a:t>Code Inspection </a:t>
            </a:r>
          </a:p>
          <a:p>
            <a:r>
              <a:rPr lang="en-US" sz="2800" dirty="0"/>
              <a:t>Modern Code Review</a:t>
            </a:r>
          </a:p>
          <a:p>
            <a:r>
              <a:rPr lang="en-US" sz="2800" dirty="0"/>
              <a:t>Background readings</a:t>
            </a:r>
          </a:p>
          <a:p>
            <a:pPr lvl="1"/>
            <a:r>
              <a:rPr lang="en-US" sz="2400" dirty="0"/>
              <a:t>https://en.wikipedia.org/wiki/Fagan_inspection</a:t>
            </a:r>
          </a:p>
          <a:p>
            <a:pPr lvl="1"/>
            <a:r>
              <a:rPr lang="en-US" sz="2400" dirty="0">
                <a:hlinkClick r:id="rId2"/>
              </a:rPr>
              <a:t>https://ieeexplore.ieee.org/document/6606617/</a:t>
            </a:r>
            <a:endParaRPr lang="en-US" sz="2400" dirty="0"/>
          </a:p>
          <a:p>
            <a:pPr lvl="2"/>
            <a:r>
              <a:rPr lang="en-US" sz="2000" dirty="0"/>
              <a:t>downloadable when connecting to the campus network</a:t>
            </a:r>
          </a:p>
          <a:p>
            <a:r>
              <a:rPr lang="en-US" sz="2800" dirty="0"/>
              <a:t>Try a code review tool by a group of students (Ex MCR-2)</a:t>
            </a:r>
          </a:p>
          <a:p>
            <a:pPr lvl="1"/>
            <a:endParaRPr lang="en-US"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a:t>
            </a:fld>
            <a:endParaRPr lang="en-US"/>
          </a:p>
        </p:txBody>
      </p:sp>
    </p:spTree>
    <p:extLst>
      <p:ext uri="{BB962C8B-B14F-4D97-AF65-F5344CB8AC3E}">
        <p14:creationId xmlns:p14="http://schemas.microsoft.com/office/powerpoint/2010/main" val="198789874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9" name="Picture 19" descr="Pull Request editing branches">
            <a:extLst>
              <a:ext uri="{FF2B5EF4-FFF2-40B4-BE49-F238E27FC236}">
                <a16:creationId xmlns:a16="http://schemas.microsoft.com/office/drawing/2014/main" id="{52E81FF9-D6C1-43A7-BFA0-F467550F96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6530" y="4855749"/>
            <a:ext cx="3808413" cy="14414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HK" sz="3600" dirty="0"/>
              <a:t>Example [17]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20</a:t>
            </a:fld>
            <a:endParaRPr lang="en-US"/>
          </a:p>
        </p:txBody>
      </p:sp>
      <p:pic>
        <p:nvPicPr>
          <p:cNvPr id="5122" name="Picture 2" descr="What is Git and GitHub? And how to use GitHub? - DEV">
            <a:extLst>
              <a:ext uri="{FF2B5EF4-FFF2-40B4-BE49-F238E27FC236}">
                <a16:creationId xmlns:a16="http://schemas.microsoft.com/office/drawing/2014/main" id="{3C7E031B-E0C6-47F1-B70A-3D90874BECB5}"/>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5188" r="94250">
                        <a14:foregroundMark x1="7813" y1="34889" x2="5250" y2="42778"/>
                        <a14:foregroundMark x1="5250" y1="42778" x2="5188" y2="50556"/>
                        <a14:foregroundMark x1="33375" y1="42444" x2="33125" y2="51778"/>
                        <a14:foregroundMark x1="33125" y1="51778" x2="34000" y2="55778"/>
                        <a14:foregroundMark x1="47125" y1="47556" x2="47688" y2="53444"/>
                        <a14:foregroundMark x1="47188" y1="38556" x2="47188" y2="38556"/>
                        <a14:foregroundMark x1="53875" y1="49222" x2="53875" y2="49222"/>
                        <a14:foregroundMark x1="61875" y1="46444" x2="61875" y2="46444"/>
                        <a14:foregroundMark x1="74125" y1="49222" x2="74125" y2="49222"/>
                        <a14:foregroundMark x1="86688" y1="47889" x2="86688" y2="47889"/>
                        <a14:foregroundMark x1="94250" y1="52111" x2="94250" y2="52111"/>
                      </a14:backgroundRemoval>
                    </a14:imgEffect>
                  </a14:imgLayer>
                </a14:imgProps>
              </a:ext>
              <a:ext uri="{28A0092B-C50C-407E-A947-70E740481C1C}">
                <a14:useLocalDpi xmlns:a14="http://schemas.microsoft.com/office/drawing/2010/main" val="0"/>
              </a:ext>
            </a:extLst>
          </a:blip>
          <a:srcRect/>
          <a:stretch>
            <a:fillRect/>
          </a:stretch>
        </p:blipFill>
        <p:spPr bwMode="auto">
          <a:xfrm>
            <a:off x="3256220" y="546701"/>
            <a:ext cx="1751013" cy="9849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rop-down with option to create a new repository">
            <a:extLst>
              <a:ext uri="{FF2B5EF4-FFF2-40B4-BE49-F238E27FC236}">
                <a16:creationId xmlns:a16="http://schemas.microsoft.com/office/drawing/2014/main" id="{5823096F-24A4-47DC-9590-75C194EEB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12" y="2352675"/>
            <a:ext cx="18288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reate repository field">
            <a:extLst>
              <a:ext uri="{FF2B5EF4-FFF2-40B4-BE49-F238E27FC236}">
                <a16:creationId xmlns:a16="http://schemas.microsoft.com/office/drawing/2014/main" id="{2C2BBD29-08E7-4AC7-90F9-BDEAEE2431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9383" y="2352675"/>
            <a:ext cx="2776538" cy="11197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42C558-C75D-4214-B1A3-8CDBC8DE4347}"/>
              </a:ext>
            </a:extLst>
          </p:cNvPr>
          <p:cNvSpPr/>
          <p:nvPr/>
        </p:nvSpPr>
        <p:spPr>
          <a:xfrm>
            <a:off x="379412" y="1559124"/>
            <a:ext cx="2719971" cy="738664"/>
          </a:xfrm>
          <a:prstGeom prst="rect">
            <a:avLst/>
          </a:prstGeom>
        </p:spPr>
        <p:txBody>
          <a:bodyPr wrap="square">
            <a:spAutoFit/>
          </a:bodyPr>
          <a:lstStyle/>
          <a:p>
            <a:r>
              <a:rPr lang="en-US" sz="1400" dirty="0">
                <a:solidFill>
                  <a:srgbClr val="24292E"/>
                </a:solidFill>
                <a:latin typeface="-apple-system"/>
              </a:rPr>
              <a:t>1. In the upper-right corner of any page, use the  drop-down menu, and select </a:t>
            </a:r>
            <a:r>
              <a:rPr lang="en-US" sz="1400" b="1" dirty="0">
                <a:solidFill>
                  <a:srgbClr val="24292E"/>
                </a:solidFill>
                <a:latin typeface="-apple-system"/>
              </a:rPr>
              <a:t>New repository</a:t>
            </a:r>
            <a:r>
              <a:rPr lang="en-US" sz="1400" dirty="0">
                <a:solidFill>
                  <a:srgbClr val="24292E"/>
                </a:solidFill>
                <a:latin typeface="-apple-system"/>
              </a:rPr>
              <a:t>.</a:t>
            </a:r>
            <a:endParaRPr lang="en-US" sz="1400" dirty="0"/>
          </a:p>
        </p:txBody>
      </p:sp>
      <p:sp>
        <p:nvSpPr>
          <p:cNvPr id="7" name="Rectangle 6">
            <a:extLst>
              <a:ext uri="{FF2B5EF4-FFF2-40B4-BE49-F238E27FC236}">
                <a16:creationId xmlns:a16="http://schemas.microsoft.com/office/drawing/2014/main" id="{6BC00108-A622-4BD6-8860-F286003B92D5}"/>
              </a:ext>
            </a:extLst>
          </p:cNvPr>
          <p:cNvSpPr/>
          <p:nvPr/>
        </p:nvSpPr>
        <p:spPr>
          <a:xfrm>
            <a:off x="3099383" y="1559124"/>
            <a:ext cx="2614029" cy="738664"/>
          </a:xfrm>
          <a:prstGeom prst="rect">
            <a:avLst/>
          </a:prstGeom>
        </p:spPr>
        <p:txBody>
          <a:bodyPr wrap="square">
            <a:spAutoFit/>
          </a:bodyPr>
          <a:lstStyle/>
          <a:p>
            <a:r>
              <a:rPr lang="en-US" sz="1400" dirty="0">
                <a:solidFill>
                  <a:srgbClr val="24292E"/>
                </a:solidFill>
                <a:latin typeface="-apple-system"/>
              </a:rPr>
              <a:t>2. Type a short, memorable name for your repository. For example, "hello-world".</a:t>
            </a:r>
            <a:endParaRPr lang="en-US" sz="1400" dirty="0"/>
          </a:p>
        </p:txBody>
      </p:sp>
      <p:pic>
        <p:nvPicPr>
          <p:cNvPr id="5135" name="Picture 15" descr="Commit branch options">
            <a:extLst>
              <a:ext uri="{FF2B5EF4-FFF2-40B4-BE49-F238E27FC236}">
                <a16:creationId xmlns:a16="http://schemas.microsoft.com/office/drawing/2014/main" id="{C15ABC03-DE8E-4E56-8202-D1A450C750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313" y="4958528"/>
            <a:ext cx="3808413" cy="1132512"/>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New content in file">
            <a:extLst>
              <a:ext uri="{FF2B5EF4-FFF2-40B4-BE49-F238E27FC236}">
                <a16:creationId xmlns:a16="http://schemas.microsoft.com/office/drawing/2014/main" id="{30C6F010-D669-44D4-9161-28BDACD958A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3012" y="2352675"/>
            <a:ext cx="2731095" cy="12650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4ADB540-7E7B-44B3-851B-BD1A8E9FE934}"/>
              </a:ext>
            </a:extLst>
          </p:cNvPr>
          <p:cNvSpPr/>
          <p:nvPr/>
        </p:nvSpPr>
        <p:spPr>
          <a:xfrm>
            <a:off x="6323012" y="1559124"/>
            <a:ext cx="4949825" cy="307777"/>
          </a:xfrm>
          <a:prstGeom prst="rect">
            <a:avLst/>
          </a:prstGeom>
        </p:spPr>
        <p:txBody>
          <a:bodyPr>
            <a:spAutoFit/>
          </a:bodyPr>
          <a:lstStyle/>
          <a:p>
            <a:r>
              <a:rPr lang="en-US" sz="1400" dirty="0">
                <a:solidFill>
                  <a:srgbClr val="24292E"/>
                </a:solidFill>
                <a:latin typeface="-apple-system"/>
              </a:rPr>
              <a:t>3. make any changes you need to the file.</a:t>
            </a:r>
          </a:p>
        </p:txBody>
      </p:sp>
      <p:sp>
        <p:nvSpPr>
          <p:cNvPr id="10" name="Rectangle 9">
            <a:extLst>
              <a:ext uri="{FF2B5EF4-FFF2-40B4-BE49-F238E27FC236}">
                <a16:creationId xmlns:a16="http://schemas.microsoft.com/office/drawing/2014/main" id="{C414F518-C2DE-4ED8-9D48-BAC78EC16588}"/>
              </a:ext>
            </a:extLst>
          </p:cNvPr>
          <p:cNvSpPr/>
          <p:nvPr/>
        </p:nvSpPr>
        <p:spPr>
          <a:xfrm>
            <a:off x="379413" y="4428505"/>
            <a:ext cx="3505200" cy="523220"/>
          </a:xfrm>
          <a:prstGeom prst="rect">
            <a:avLst/>
          </a:prstGeom>
        </p:spPr>
        <p:txBody>
          <a:bodyPr wrap="square">
            <a:spAutoFit/>
          </a:bodyPr>
          <a:lstStyle/>
          <a:p>
            <a:r>
              <a:rPr lang="en-US" sz="1400" dirty="0">
                <a:solidFill>
                  <a:srgbClr val="24292E"/>
                </a:solidFill>
                <a:latin typeface="-apple-system"/>
              </a:rPr>
              <a:t>4. decide whether to add your commit to the current branch or to a new branch.</a:t>
            </a:r>
          </a:p>
        </p:txBody>
      </p:sp>
      <p:sp>
        <p:nvSpPr>
          <p:cNvPr id="11" name="Rectangle 10">
            <a:extLst>
              <a:ext uri="{FF2B5EF4-FFF2-40B4-BE49-F238E27FC236}">
                <a16:creationId xmlns:a16="http://schemas.microsoft.com/office/drawing/2014/main" id="{0C774E88-9C3F-4DBA-8A9B-115CA02FDE56}"/>
              </a:ext>
            </a:extLst>
          </p:cNvPr>
          <p:cNvSpPr/>
          <p:nvPr/>
        </p:nvSpPr>
        <p:spPr>
          <a:xfrm>
            <a:off x="4766322" y="4131594"/>
            <a:ext cx="3982131" cy="523220"/>
          </a:xfrm>
          <a:prstGeom prst="rect">
            <a:avLst/>
          </a:prstGeom>
        </p:spPr>
        <p:txBody>
          <a:bodyPr wrap="square">
            <a:spAutoFit/>
          </a:bodyPr>
          <a:lstStyle/>
          <a:p>
            <a:r>
              <a:rPr lang="en-US" sz="1400" dirty="0">
                <a:solidFill>
                  <a:srgbClr val="24292E"/>
                </a:solidFill>
                <a:latin typeface="-apple-system"/>
              </a:rPr>
              <a:t>5. Create a pull request to propose and collaborate on changes to a repository.</a:t>
            </a:r>
          </a:p>
        </p:txBody>
      </p:sp>
    </p:spTree>
    <p:extLst>
      <p:ext uri="{BB962C8B-B14F-4D97-AF65-F5344CB8AC3E}">
        <p14:creationId xmlns:p14="http://schemas.microsoft.com/office/powerpoint/2010/main" val="21346037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21</a:t>
            </a:fld>
            <a:endParaRPr lang="en-US"/>
          </a:p>
        </p:txBody>
      </p:sp>
      <p:pic>
        <p:nvPicPr>
          <p:cNvPr id="5122" name="Picture 2" descr="What is Git and GitHub? And how to use GitHub? - DEV">
            <a:extLst>
              <a:ext uri="{FF2B5EF4-FFF2-40B4-BE49-F238E27FC236}">
                <a16:creationId xmlns:a16="http://schemas.microsoft.com/office/drawing/2014/main" id="{3C7E031B-E0C6-47F1-B70A-3D90874BECB5}"/>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5188" r="94250">
                        <a14:foregroundMark x1="7813" y1="34889" x2="5250" y2="42778"/>
                        <a14:foregroundMark x1="5250" y1="42778" x2="5188" y2="50556"/>
                        <a14:foregroundMark x1="33375" y1="42444" x2="33125" y2="51778"/>
                        <a14:foregroundMark x1="33125" y1="51778" x2="34000" y2="55778"/>
                        <a14:foregroundMark x1="47125" y1="47556" x2="47688" y2="53444"/>
                        <a14:foregroundMark x1="47188" y1="38556" x2="47188" y2="38556"/>
                        <a14:foregroundMark x1="53875" y1="49222" x2="53875" y2="49222"/>
                        <a14:foregroundMark x1="61875" y1="46444" x2="61875" y2="46444"/>
                        <a14:foregroundMark x1="74125" y1="49222" x2="74125" y2="49222"/>
                        <a14:foregroundMark x1="86688" y1="47889" x2="86688" y2="47889"/>
                        <a14:foregroundMark x1="94250" y1="52111" x2="94250" y2="52111"/>
                      </a14:backgroundRemoval>
                    </a14:imgEffect>
                  </a14:imgLayer>
                </a14:imgProps>
              </a:ext>
              <a:ext uri="{28A0092B-C50C-407E-A947-70E740481C1C}">
                <a14:useLocalDpi xmlns:a14="http://schemas.microsoft.com/office/drawing/2010/main" val="0"/>
              </a:ext>
            </a:extLst>
          </a:blip>
          <a:srcRect/>
          <a:stretch>
            <a:fillRect/>
          </a:stretch>
        </p:blipFill>
        <p:spPr bwMode="auto">
          <a:xfrm>
            <a:off x="3256220" y="546701"/>
            <a:ext cx="1751013" cy="9849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ssues and pull requests tab selection">
            <a:extLst>
              <a:ext uri="{FF2B5EF4-FFF2-40B4-BE49-F238E27FC236}">
                <a16:creationId xmlns:a16="http://schemas.microsoft.com/office/drawing/2014/main" id="{5E0100B4-27E4-461A-8F8F-9FF53924B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7" y="1394927"/>
            <a:ext cx="6783319" cy="6858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s Changed tab">
            <a:extLst>
              <a:ext uri="{FF2B5EF4-FFF2-40B4-BE49-F238E27FC236}">
                <a16:creationId xmlns:a16="http://schemas.microsoft.com/office/drawing/2014/main" id="{10B3334C-E501-4CF3-B787-9FDE2CA93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43939"/>
            <a:ext cx="3122612" cy="4514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lue comment icon">
            <a:extLst>
              <a:ext uri="{FF2B5EF4-FFF2-40B4-BE49-F238E27FC236}">
                <a16:creationId xmlns:a16="http://schemas.microsoft.com/office/drawing/2014/main" id="{1F4C3918-DD86-4E51-BC34-544092BC11C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9008" y="3144413"/>
            <a:ext cx="6970724" cy="31668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91E25D-614B-4E90-B979-7EA463387E76}"/>
              </a:ext>
            </a:extLst>
          </p:cNvPr>
          <p:cNvSpPr/>
          <p:nvPr/>
        </p:nvSpPr>
        <p:spPr>
          <a:xfrm>
            <a:off x="1587" y="2364384"/>
            <a:ext cx="6954769" cy="738664"/>
          </a:xfrm>
          <a:prstGeom prst="rect">
            <a:avLst/>
          </a:prstGeom>
        </p:spPr>
        <p:txBody>
          <a:bodyPr wrap="square">
            <a:spAutoFit/>
          </a:bodyPr>
          <a:lstStyle/>
          <a:p>
            <a:r>
              <a:rPr lang="en-US" sz="1400" dirty="0">
                <a:solidFill>
                  <a:srgbClr val="24292E"/>
                </a:solidFill>
                <a:latin typeface="-apple-system"/>
              </a:rPr>
              <a:t>6. Hover over the line of code where you'd like to add a comment and click the blue comment icon. To add a comment on multiple lines, click and drag to select the range of lines, then click the blue comment icon.</a:t>
            </a:r>
          </a:p>
        </p:txBody>
      </p:sp>
      <p:pic>
        <p:nvPicPr>
          <p:cNvPr id="6152" name="Picture 8" descr="Start a review button">
            <a:extLst>
              <a:ext uri="{FF2B5EF4-FFF2-40B4-BE49-F238E27FC236}">
                <a16:creationId xmlns:a16="http://schemas.microsoft.com/office/drawing/2014/main" id="{C3078707-41DC-405B-8C1A-98894E075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2012" y="5074300"/>
            <a:ext cx="3076363" cy="16770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873B00-98E0-47C0-8AF5-3C9AF149EA15}"/>
              </a:ext>
            </a:extLst>
          </p:cNvPr>
          <p:cNvSpPr/>
          <p:nvPr/>
        </p:nvSpPr>
        <p:spPr>
          <a:xfrm>
            <a:off x="7129731" y="4114800"/>
            <a:ext cx="2693001" cy="954107"/>
          </a:xfrm>
          <a:prstGeom prst="rect">
            <a:avLst/>
          </a:prstGeom>
        </p:spPr>
        <p:txBody>
          <a:bodyPr wrap="square">
            <a:spAutoFit/>
          </a:bodyPr>
          <a:lstStyle/>
          <a:p>
            <a:r>
              <a:rPr lang="en-US" sz="1400" dirty="0">
                <a:solidFill>
                  <a:srgbClr val="24292E"/>
                </a:solidFill>
                <a:latin typeface="-apple-system"/>
              </a:rPr>
              <a:t>7. When you're done, click Start a review. If you have already </a:t>
            </a:r>
            <a:r>
              <a:rPr lang="en-US" sz="1400" b="1" dirty="0">
                <a:solidFill>
                  <a:srgbClr val="24292E"/>
                </a:solidFill>
                <a:latin typeface="-apple-system"/>
              </a:rPr>
              <a:t>started a review</a:t>
            </a:r>
            <a:r>
              <a:rPr lang="en-US" sz="1400" dirty="0">
                <a:solidFill>
                  <a:srgbClr val="24292E"/>
                </a:solidFill>
                <a:latin typeface="-apple-system"/>
              </a:rPr>
              <a:t>, you can click Add review comment.</a:t>
            </a:r>
          </a:p>
        </p:txBody>
      </p:sp>
    </p:spTree>
    <p:extLst>
      <p:ext uri="{BB962C8B-B14F-4D97-AF65-F5344CB8AC3E}">
        <p14:creationId xmlns:p14="http://schemas.microsoft.com/office/powerpoint/2010/main" val="12717845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5605462" cy="1104900"/>
          </a:xfrm>
        </p:spPr>
        <p:txBody>
          <a:bodyPr/>
          <a:lstStyle/>
          <a:p>
            <a:r>
              <a:rPr lang="en-US" dirty="0"/>
              <a:t>Characteristics of Modern Code Review</a:t>
            </a:r>
          </a:p>
        </p:txBody>
      </p:sp>
      <p:sp>
        <p:nvSpPr>
          <p:cNvPr id="3" name="Content Placeholder 2"/>
          <p:cNvSpPr>
            <a:spLocks noGrp="1"/>
          </p:cNvSpPr>
          <p:nvPr>
            <p:ph idx="1"/>
          </p:nvPr>
        </p:nvSpPr>
        <p:spPr>
          <a:xfrm>
            <a:off x="412750" y="1676400"/>
            <a:ext cx="9110662" cy="4953000"/>
          </a:xfrm>
        </p:spPr>
        <p:txBody>
          <a:bodyPr/>
          <a:lstStyle/>
          <a:p>
            <a:r>
              <a:rPr lang="en-US" sz="2800" dirty="0"/>
              <a:t>Informal</a:t>
            </a:r>
          </a:p>
          <a:p>
            <a:pPr lvl="1"/>
            <a:r>
              <a:rPr lang="en-US" sz="2400" dirty="0"/>
              <a:t>Ad hoc group of reviewers without predefined roles, and the review process does not follow a formal procedure</a:t>
            </a:r>
          </a:p>
          <a:p>
            <a:r>
              <a:rPr lang="en-US" sz="2800" dirty="0"/>
              <a:t>Tool-based logistics</a:t>
            </a:r>
          </a:p>
          <a:p>
            <a:pPr lvl="1"/>
            <a:r>
              <a:rPr lang="en-US" sz="2400" dirty="0"/>
              <a:t>Email, WhatsApp, and WeChat are popular. </a:t>
            </a:r>
          </a:p>
          <a:p>
            <a:pPr lvl="1"/>
            <a:r>
              <a:rPr lang="en-US" sz="2400" dirty="0"/>
              <a:t>Open-source tools: GitHub, Gerrit (for Git), </a:t>
            </a:r>
            <a:r>
              <a:rPr lang="en-US" sz="2400" dirty="0" err="1"/>
              <a:t>ReviewBoard</a:t>
            </a:r>
            <a:r>
              <a:rPr lang="en-US" sz="2400" dirty="0"/>
              <a:t>, Phabricator</a:t>
            </a:r>
          </a:p>
          <a:p>
            <a:r>
              <a:rPr lang="en-US" sz="2800" dirty="0"/>
              <a:t>Asynchronous</a:t>
            </a:r>
          </a:p>
          <a:p>
            <a:pPr lvl="1"/>
            <a:r>
              <a:rPr lang="en-US" sz="2400" dirty="0"/>
              <a:t>Authors and reviewers need not engage in the same task simultaneously  (but not extensively delayed)</a:t>
            </a:r>
          </a:p>
          <a:p>
            <a:r>
              <a:rPr lang="en-US" sz="2800" dirty="0"/>
              <a:t>Focus the </a:t>
            </a:r>
            <a:r>
              <a:rPr lang="en-US" sz="2800" b="1" dirty="0"/>
              <a:t>review</a:t>
            </a:r>
            <a:r>
              <a:rPr lang="en-US" sz="2800" dirty="0"/>
              <a:t> on the </a:t>
            </a:r>
            <a:r>
              <a:rPr lang="en-US" sz="2800" b="1" dirty="0"/>
              <a:t>patch</a:t>
            </a:r>
            <a:r>
              <a:rPr lang="en-US" sz="2800" dirty="0"/>
              <a:t> (code change, the delta)</a:t>
            </a:r>
            <a:endParaRPr lang="en-US"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22</a:t>
            </a:fld>
            <a:endParaRPr lang="en-US"/>
          </a:p>
        </p:txBody>
      </p:sp>
    </p:spTree>
    <p:extLst>
      <p:ext uri="{BB962C8B-B14F-4D97-AF65-F5344CB8AC3E}">
        <p14:creationId xmlns:p14="http://schemas.microsoft.com/office/powerpoint/2010/main" val="39928510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Purposes of Reviews/Comments/Posts [1]</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47" y="1756453"/>
            <a:ext cx="6444402" cy="5044860"/>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23</a:t>
            </a:fld>
            <a:endParaRPr lang="en-US"/>
          </a:p>
        </p:txBody>
      </p:sp>
      <p:sp>
        <p:nvSpPr>
          <p:cNvPr id="6" name="Right Brace 5"/>
          <p:cNvSpPr/>
          <p:nvPr/>
        </p:nvSpPr>
        <p:spPr bwMode="auto">
          <a:xfrm>
            <a:off x="6457569" y="2514600"/>
            <a:ext cx="513560" cy="113791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7237412" y="2821945"/>
            <a:ext cx="2237536" cy="523220"/>
          </a:xfrm>
          <a:prstGeom prst="rect">
            <a:avLst/>
          </a:prstGeom>
          <a:noFill/>
        </p:spPr>
        <p:txBody>
          <a:bodyPr wrap="none" rtlCol="0">
            <a:spAutoFit/>
          </a:bodyPr>
          <a:lstStyle/>
          <a:p>
            <a:r>
              <a:rPr lang="en-US" dirty="0"/>
              <a:t>4 Major Areas</a:t>
            </a:r>
          </a:p>
        </p:txBody>
      </p:sp>
      <p:cxnSp>
        <p:nvCxnSpPr>
          <p:cNvPr id="9" name="Straight Arrow Connector 8"/>
          <p:cNvCxnSpPr>
            <a:stCxn id="7" idx="1"/>
            <a:endCxn id="6" idx="1"/>
          </p:cNvCxnSpPr>
          <p:nvPr/>
        </p:nvCxnSpPr>
        <p:spPr bwMode="auto">
          <a:xfrm flipH="1">
            <a:off x="6971129" y="3083555"/>
            <a:ext cx="26628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306086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644062" cy="1104900"/>
          </a:xfrm>
        </p:spPr>
        <p:txBody>
          <a:bodyPr/>
          <a:lstStyle/>
          <a:p>
            <a:r>
              <a:rPr lang="en-US" dirty="0"/>
              <a:t>Understanding the Code for What? [1]</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24</a:t>
            </a:fld>
            <a:endParaRPr lang="en-US"/>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563" y="1865199"/>
            <a:ext cx="5572903" cy="4458322"/>
          </a:xfrm>
          <a:prstGeom prst="rect">
            <a:avLst/>
          </a:prstGeom>
        </p:spPr>
      </p:pic>
      <p:cxnSp>
        <p:nvCxnSpPr>
          <p:cNvPr id="11" name="Straight Arrow Connector 10"/>
          <p:cNvCxnSpPr/>
          <p:nvPr/>
        </p:nvCxnSpPr>
        <p:spPr bwMode="auto">
          <a:xfrm>
            <a:off x="6543466" y="2566737"/>
            <a:ext cx="0" cy="2667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932612" y="2594811"/>
            <a:ext cx="2658677" cy="523220"/>
          </a:xfrm>
          <a:prstGeom prst="rect">
            <a:avLst/>
          </a:prstGeom>
          <a:noFill/>
        </p:spPr>
        <p:txBody>
          <a:bodyPr wrap="none" rtlCol="0">
            <a:spAutoFit/>
          </a:bodyPr>
          <a:lstStyle/>
          <a:p>
            <a:r>
              <a:rPr lang="en-US" dirty="0"/>
              <a:t>Toward technical</a:t>
            </a:r>
          </a:p>
        </p:txBody>
      </p:sp>
      <p:sp>
        <p:nvSpPr>
          <p:cNvPr id="13" name="TextBox 12"/>
          <p:cNvSpPr txBox="1"/>
          <p:nvPr/>
        </p:nvSpPr>
        <p:spPr>
          <a:xfrm>
            <a:off x="6857884" y="4722549"/>
            <a:ext cx="2958439" cy="523220"/>
          </a:xfrm>
          <a:prstGeom prst="rect">
            <a:avLst/>
          </a:prstGeom>
          <a:noFill/>
        </p:spPr>
        <p:txBody>
          <a:bodyPr wrap="none" rtlCol="0">
            <a:spAutoFit/>
          </a:bodyPr>
          <a:lstStyle/>
          <a:p>
            <a:r>
              <a:rPr lang="en-US" dirty="0"/>
              <a:t>Toward managerial</a:t>
            </a:r>
          </a:p>
        </p:txBody>
      </p:sp>
    </p:spTree>
    <p:extLst>
      <p:ext uri="{BB962C8B-B14F-4D97-AF65-F5344CB8AC3E}">
        <p14:creationId xmlns:p14="http://schemas.microsoft.com/office/powerpoint/2010/main" val="24285133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65E6-7A45-44A7-97AA-EB6A3A9F6093}"/>
              </a:ext>
            </a:extLst>
          </p:cNvPr>
          <p:cNvSpPr>
            <a:spLocks noGrp="1"/>
          </p:cNvSpPr>
          <p:nvPr>
            <p:ph type="title"/>
          </p:nvPr>
        </p:nvSpPr>
        <p:spPr>
          <a:xfrm>
            <a:off x="412750" y="266700"/>
            <a:ext cx="9263062" cy="1104900"/>
          </a:xfrm>
        </p:spPr>
        <p:txBody>
          <a:bodyPr/>
          <a:lstStyle/>
          <a:p>
            <a:r>
              <a:rPr lang="en-US" dirty="0"/>
              <a:t>Strategy to Deal with Confusion [14]</a:t>
            </a:r>
            <a:endParaRPr lang="en-HK" dirty="0"/>
          </a:p>
        </p:txBody>
      </p:sp>
      <p:sp>
        <p:nvSpPr>
          <p:cNvPr id="4" name="Slide Number Placeholder 3">
            <a:extLst>
              <a:ext uri="{FF2B5EF4-FFF2-40B4-BE49-F238E27FC236}">
                <a16:creationId xmlns:a16="http://schemas.microsoft.com/office/drawing/2014/main" id="{166CFDEF-E73B-40B4-A085-66B1F3412256}"/>
              </a:ext>
            </a:extLst>
          </p:cNvPr>
          <p:cNvSpPr>
            <a:spLocks noGrp="1"/>
          </p:cNvSpPr>
          <p:nvPr>
            <p:ph type="sldNum" sz="quarter" idx="12"/>
          </p:nvPr>
        </p:nvSpPr>
        <p:spPr/>
        <p:txBody>
          <a:bodyPr/>
          <a:lstStyle/>
          <a:p>
            <a:pPr>
              <a:defRPr/>
            </a:pPr>
            <a:fld id="{63B8F44C-0EDE-4D7D-9086-BD1CF3CE7AF7}" type="slidenum">
              <a:rPr lang="en-US" smtClean="0"/>
              <a:pPr>
                <a:defRPr/>
              </a:pPr>
              <a:t>25</a:t>
            </a:fld>
            <a:endParaRPr lang="en-US"/>
          </a:p>
        </p:txBody>
      </p:sp>
      <p:pic>
        <p:nvPicPr>
          <p:cNvPr id="10" name="Content Placeholder 9">
            <a:extLst>
              <a:ext uri="{FF2B5EF4-FFF2-40B4-BE49-F238E27FC236}">
                <a16:creationId xmlns:a16="http://schemas.microsoft.com/office/drawing/2014/main" id="{28AE2D33-E733-43B1-88DA-8D6664D713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12" y="1676400"/>
            <a:ext cx="9571176" cy="3886200"/>
          </a:xfrm>
        </p:spPr>
      </p:pic>
      <p:sp>
        <p:nvSpPr>
          <p:cNvPr id="15" name="Rectangle 14">
            <a:extLst>
              <a:ext uri="{FF2B5EF4-FFF2-40B4-BE49-F238E27FC236}">
                <a16:creationId xmlns:a16="http://schemas.microsoft.com/office/drawing/2014/main" id="{13436200-0AEC-42EB-81B5-0EE6A20948B4}"/>
              </a:ext>
            </a:extLst>
          </p:cNvPr>
          <p:cNvSpPr/>
          <p:nvPr/>
        </p:nvSpPr>
        <p:spPr bwMode="auto">
          <a:xfrm>
            <a:off x="5103812" y="2286000"/>
            <a:ext cx="1219200"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6" name="Rectangle 15">
            <a:extLst>
              <a:ext uri="{FF2B5EF4-FFF2-40B4-BE49-F238E27FC236}">
                <a16:creationId xmlns:a16="http://schemas.microsoft.com/office/drawing/2014/main" id="{A5C0112A-D7CA-4B26-81DB-0B4AF1BE2AB3}"/>
              </a:ext>
            </a:extLst>
          </p:cNvPr>
          <p:cNvSpPr/>
          <p:nvPr/>
        </p:nvSpPr>
        <p:spPr bwMode="auto">
          <a:xfrm>
            <a:off x="7065930" y="2286000"/>
            <a:ext cx="2457482" cy="3048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7" name="Rectangle 16">
            <a:extLst>
              <a:ext uri="{FF2B5EF4-FFF2-40B4-BE49-F238E27FC236}">
                <a16:creationId xmlns:a16="http://schemas.microsoft.com/office/drawing/2014/main" id="{9AE0444A-D5F3-47CB-8841-B9F0E0B56C7C}"/>
              </a:ext>
            </a:extLst>
          </p:cNvPr>
          <p:cNvSpPr/>
          <p:nvPr/>
        </p:nvSpPr>
        <p:spPr bwMode="auto">
          <a:xfrm>
            <a:off x="2589212" y="2286000"/>
            <a:ext cx="2514600" cy="7620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8" name="Rectangle 17">
            <a:extLst>
              <a:ext uri="{FF2B5EF4-FFF2-40B4-BE49-F238E27FC236}">
                <a16:creationId xmlns:a16="http://schemas.microsoft.com/office/drawing/2014/main" id="{56498956-B748-4C96-AD52-43871C5DC242}"/>
              </a:ext>
            </a:extLst>
          </p:cNvPr>
          <p:cNvSpPr/>
          <p:nvPr/>
        </p:nvSpPr>
        <p:spPr bwMode="auto">
          <a:xfrm>
            <a:off x="760412" y="2288849"/>
            <a:ext cx="1447800" cy="149551"/>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9" name="Rectangle 18">
            <a:extLst>
              <a:ext uri="{FF2B5EF4-FFF2-40B4-BE49-F238E27FC236}">
                <a16:creationId xmlns:a16="http://schemas.microsoft.com/office/drawing/2014/main" id="{0621B07A-0C7E-4950-BECF-BB95D719F40A}"/>
              </a:ext>
            </a:extLst>
          </p:cNvPr>
          <p:cNvSpPr/>
          <p:nvPr/>
        </p:nvSpPr>
        <p:spPr bwMode="auto">
          <a:xfrm>
            <a:off x="5103812" y="4953000"/>
            <a:ext cx="1447800"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0" name="Rectangle 19">
            <a:extLst>
              <a:ext uri="{FF2B5EF4-FFF2-40B4-BE49-F238E27FC236}">
                <a16:creationId xmlns:a16="http://schemas.microsoft.com/office/drawing/2014/main" id="{C92481E9-26CF-4F65-84F0-EA8D8E397B6B}"/>
              </a:ext>
            </a:extLst>
          </p:cNvPr>
          <p:cNvSpPr/>
          <p:nvPr/>
        </p:nvSpPr>
        <p:spPr bwMode="auto">
          <a:xfrm>
            <a:off x="7055796" y="4943742"/>
            <a:ext cx="2467616"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2" name="Right Brace 21">
            <a:extLst>
              <a:ext uri="{FF2B5EF4-FFF2-40B4-BE49-F238E27FC236}">
                <a16:creationId xmlns:a16="http://schemas.microsoft.com/office/drawing/2014/main" id="{CB10BB24-B263-46A5-A7A7-1BC2909F5136}"/>
              </a:ext>
            </a:extLst>
          </p:cNvPr>
          <p:cNvSpPr/>
          <p:nvPr/>
        </p:nvSpPr>
        <p:spPr bwMode="auto">
          <a:xfrm rot="5400000">
            <a:off x="2474912" y="4000500"/>
            <a:ext cx="228600" cy="3505200"/>
          </a:xfrm>
          <a:prstGeom prst="rightBrace">
            <a:avLst/>
          </a:prstGeom>
          <a:noFill/>
          <a:ln>
            <a:headEnd type="none" w="sm" len="sm"/>
            <a:tailEnd type="none" w="sm" len="sm"/>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3" name="TextBox 22">
            <a:extLst>
              <a:ext uri="{FF2B5EF4-FFF2-40B4-BE49-F238E27FC236}">
                <a16:creationId xmlns:a16="http://schemas.microsoft.com/office/drawing/2014/main" id="{BEFC6CDC-F8B3-4E33-9954-4C88A87B1F07}"/>
              </a:ext>
            </a:extLst>
          </p:cNvPr>
          <p:cNvSpPr txBox="1"/>
          <p:nvPr/>
        </p:nvSpPr>
        <p:spPr>
          <a:xfrm>
            <a:off x="1217612" y="5867400"/>
            <a:ext cx="3191899" cy="400110"/>
          </a:xfrm>
          <a:prstGeom prst="rect">
            <a:avLst/>
          </a:prstGeom>
          <a:noFill/>
        </p:spPr>
        <p:txBody>
          <a:bodyPr wrap="none" rtlCol="0">
            <a:spAutoFit/>
          </a:bodyPr>
          <a:lstStyle/>
          <a:p>
            <a:r>
              <a:rPr lang="en-US" sz="2000" dirty="0"/>
              <a:t>No particularly good strategy</a:t>
            </a:r>
            <a:endParaRPr lang="en-HK" sz="2000" dirty="0"/>
          </a:p>
        </p:txBody>
      </p:sp>
      <p:sp>
        <p:nvSpPr>
          <p:cNvPr id="24" name="Arrow: Right 23">
            <a:extLst>
              <a:ext uri="{FF2B5EF4-FFF2-40B4-BE49-F238E27FC236}">
                <a16:creationId xmlns:a16="http://schemas.microsoft.com/office/drawing/2014/main" id="{EFB3D105-50A1-4A63-8B89-EE7EDADB09B1}"/>
              </a:ext>
            </a:extLst>
          </p:cNvPr>
          <p:cNvSpPr/>
          <p:nvPr/>
        </p:nvSpPr>
        <p:spPr bwMode="auto">
          <a:xfrm rot="1362077">
            <a:off x="4722812" y="4724400"/>
            <a:ext cx="381000" cy="3048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818613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What Information is Needed by Reviewers?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8" y="1397479"/>
            <a:ext cx="9902825" cy="3346187"/>
          </a:xfrm>
          <a:prstGeom prst="rect">
            <a:avLst/>
          </a:prstGeom>
        </p:spPr>
      </p:pic>
      <p:pic>
        <p:nvPicPr>
          <p:cNvPr id="6" name="Picture 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849" y="4265982"/>
            <a:ext cx="4339383" cy="2515818"/>
          </a:xfrm>
          <a:prstGeom prst="rect">
            <a:avLst/>
          </a:prstGeom>
        </p:spPr>
      </p:pic>
      <p:sp>
        <p:nvSpPr>
          <p:cNvPr id="8" name="Right Arrow 7"/>
          <p:cNvSpPr/>
          <p:nvPr/>
        </p:nvSpPr>
        <p:spPr bwMode="auto">
          <a:xfrm rot="3455490">
            <a:off x="1634753" y="1605721"/>
            <a:ext cx="676028" cy="4572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9" name="Right Arrow 8"/>
          <p:cNvSpPr/>
          <p:nvPr/>
        </p:nvSpPr>
        <p:spPr bwMode="auto">
          <a:xfrm rot="3455490">
            <a:off x="179837" y="1754179"/>
            <a:ext cx="676028" cy="4572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577504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72AD-CFDB-2FFD-06B7-F46262F268A4}"/>
              </a:ext>
            </a:extLst>
          </p:cNvPr>
          <p:cNvSpPr>
            <a:spLocks noGrp="1"/>
          </p:cNvSpPr>
          <p:nvPr>
            <p:ph type="title"/>
          </p:nvPr>
        </p:nvSpPr>
        <p:spPr/>
        <p:txBody>
          <a:bodyPr/>
          <a:lstStyle/>
          <a:p>
            <a:br>
              <a:rPr lang="en-US" dirty="0"/>
            </a:br>
            <a:r>
              <a:rPr lang="en-US" dirty="0"/>
              <a:t>How about a review patch is for code refactoring?  </a:t>
            </a:r>
            <a:endParaRPr lang="en-HK" dirty="0"/>
          </a:p>
        </p:txBody>
      </p:sp>
      <p:sp>
        <p:nvSpPr>
          <p:cNvPr id="3" name="Content Placeholder 2">
            <a:extLst>
              <a:ext uri="{FF2B5EF4-FFF2-40B4-BE49-F238E27FC236}">
                <a16:creationId xmlns:a16="http://schemas.microsoft.com/office/drawing/2014/main" id="{C2DFB9CD-74FF-A3FF-0488-BF9446908C0F}"/>
              </a:ext>
            </a:extLst>
          </p:cNvPr>
          <p:cNvSpPr>
            <a:spLocks noGrp="1"/>
          </p:cNvSpPr>
          <p:nvPr>
            <p:ph idx="1"/>
          </p:nvPr>
        </p:nvSpPr>
        <p:spPr>
          <a:xfrm>
            <a:off x="412750" y="1676400"/>
            <a:ext cx="9186862" cy="4953000"/>
          </a:xfrm>
        </p:spPr>
        <p:txBody>
          <a:bodyPr/>
          <a:lstStyle/>
          <a:p>
            <a:r>
              <a:rPr lang="en-US" sz="2800" dirty="0"/>
              <a:t>Industrial case study in </a:t>
            </a:r>
            <a:r>
              <a:rPr lang="en-HK" sz="2800" dirty="0"/>
              <a:t>Xerox</a:t>
            </a:r>
            <a:r>
              <a:rPr lang="en-US" sz="2800" dirty="0"/>
              <a:t> [23]</a:t>
            </a:r>
          </a:p>
          <a:p>
            <a:r>
              <a:rPr lang="en-US" sz="2800" dirty="0"/>
              <a:t>“Coping with poor design and coding style is the main driver for developers to apply refactoring in their code changes. Yet, functional changes and bug fixing activities often trigger developers to refactor their code as well.”</a:t>
            </a:r>
            <a:endParaRPr lang="en-HK" sz="2800" dirty="0"/>
          </a:p>
        </p:txBody>
      </p:sp>
      <p:sp>
        <p:nvSpPr>
          <p:cNvPr id="4" name="Slide Number Placeholder 3">
            <a:extLst>
              <a:ext uri="{FF2B5EF4-FFF2-40B4-BE49-F238E27FC236}">
                <a16:creationId xmlns:a16="http://schemas.microsoft.com/office/drawing/2014/main" id="{922DAFA2-A41B-124F-6F47-1AAEDB8DAA09}"/>
              </a:ext>
            </a:extLst>
          </p:cNvPr>
          <p:cNvSpPr>
            <a:spLocks noGrp="1"/>
          </p:cNvSpPr>
          <p:nvPr>
            <p:ph type="sldNum" sz="quarter" idx="12"/>
          </p:nvPr>
        </p:nvSpPr>
        <p:spPr/>
        <p:txBody>
          <a:bodyPr/>
          <a:lstStyle/>
          <a:p>
            <a:pPr>
              <a:defRPr/>
            </a:pPr>
            <a:fld id="{63B8F44C-0EDE-4D7D-9086-BD1CF3CE7AF7}" type="slidenum">
              <a:rPr lang="en-US" smtClean="0"/>
              <a:pPr>
                <a:defRPr/>
              </a:pPr>
              <a:t>27</a:t>
            </a:fld>
            <a:endParaRPr lang="en-US"/>
          </a:p>
        </p:txBody>
      </p:sp>
      <p:pic>
        <p:nvPicPr>
          <p:cNvPr id="6" name="Picture 5" descr="Chart, pie chart&#10;&#10;Description automatically generated">
            <a:extLst>
              <a:ext uri="{FF2B5EF4-FFF2-40B4-BE49-F238E27FC236}">
                <a16:creationId xmlns:a16="http://schemas.microsoft.com/office/drawing/2014/main" id="{77938334-CE01-0FC0-381D-D5C542A7AE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023" y="4038370"/>
            <a:ext cx="2171543" cy="1346227"/>
          </a:xfrm>
          <a:prstGeom prst="rect">
            <a:avLst/>
          </a:prstGeom>
        </p:spPr>
      </p:pic>
      <p:pic>
        <p:nvPicPr>
          <p:cNvPr id="7" name="Picture 6" descr="Chart, bar chart&#10;&#10;Description automatically generated">
            <a:extLst>
              <a:ext uri="{FF2B5EF4-FFF2-40B4-BE49-F238E27FC236}">
                <a16:creationId xmlns:a16="http://schemas.microsoft.com/office/drawing/2014/main" id="{E53456D4-0732-5B81-7ECA-10617592C4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862" y="4265683"/>
            <a:ext cx="4191000" cy="2387314"/>
          </a:xfrm>
          <a:prstGeom prst="rect">
            <a:avLst/>
          </a:prstGeom>
        </p:spPr>
      </p:pic>
      <p:pic>
        <p:nvPicPr>
          <p:cNvPr id="9" name="Picture 8" descr="Chart, bar chart&#10;&#10;Description automatically generated">
            <a:extLst>
              <a:ext uri="{FF2B5EF4-FFF2-40B4-BE49-F238E27FC236}">
                <a16:creationId xmlns:a16="http://schemas.microsoft.com/office/drawing/2014/main" id="{00E94DDE-A1EF-99D2-C9B3-D3DE007D2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62" y="4596994"/>
            <a:ext cx="3954448" cy="2056003"/>
          </a:xfrm>
          <a:prstGeom prst="rect">
            <a:avLst/>
          </a:prstGeom>
        </p:spPr>
      </p:pic>
    </p:spTree>
    <p:extLst>
      <p:ext uri="{BB962C8B-B14F-4D97-AF65-F5344CB8AC3E}">
        <p14:creationId xmlns:p14="http://schemas.microsoft.com/office/powerpoint/2010/main" val="17992395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8033-B8D2-46CB-876E-7C7B92D814EC}"/>
              </a:ext>
            </a:extLst>
          </p:cNvPr>
          <p:cNvSpPr>
            <a:spLocks noGrp="1"/>
          </p:cNvSpPr>
          <p:nvPr>
            <p:ph type="title"/>
          </p:nvPr>
        </p:nvSpPr>
        <p:spPr>
          <a:xfrm>
            <a:off x="412750" y="266700"/>
            <a:ext cx="9339262" cy="1104900"/>
          </a:xfrm>
        </p:spPr>
        <p:txBody>
          <a:bodyPr/>
          <a:lstStyle/>
          <a:p>
            <a:r>
              <a:rPr lang="en-US" dirty="0"/>
              <a:t>How about Knowledge Transfer? </a:t>
            </a:r>
            <a:endParaRPr lang="en-HK" dirty="0"/>
          </a:p>
        </p:txBody>
      </p:sp>
      <p:sp>
        <p:nvSpPr>
          <p:cNvPr id="3" name="Content Placeholder 2">
            <a:extLst>
              <a:ext uri="{FF2B5EF4-FFF2-40B4-BE49-F238E27FC236}">
                <a16:creationId xmlns:a16="http://schemas.microsoft.com/office/drawing/2014/main" id="{15CBC5BC-0C04-4D9A-8E5C-3CF1A862514F}"/>
              </a:ext>
            </a:extLst>
          </p:cNvPr>
          <p:cNvSpPr>
            <a:spLocks noGrp="1"/>
          </p:cNvSpPr>
          <p:nvPr>
            <p:ph idx="1"/>
          </p:nvPr>
        </p:nvSpPr>
        <p:spPr/>
        <p:txBody>
          <a:bodyPr/>
          <a:lstStyle/>
          <a:p>
            <a:r>
              <a:rPr lang="en-US" sz="2800" dirty="0"/>
              <a:t>Does conducting more rounds of MCR improve the code quality of a developer?</a:t>
            </a:r>
          </a:p>
          <a:p>
            <a:pPr lvl="1"/>
            <a:r>
              <a:rPr lang="en-US" sz="2400" dirty="0"/>
              <a:t>Unfortunately, there is no evident yet both within the same project and across multiple projects. [16]</a:t>
            </a:r>
          </a:p>
          <a:p>
            <a:pPr lvl="1"/>
            <a:endParaRPr lang="en-US" sz="2400" dirty="0"/>
          </a:p>
          <a:p>
            <a:r>
              <a:rPr lang="en-US" sz="2800" dirty="0"/>
              <a:t>Then, let’s look at the MCR in big tech companies. See the next few slides.</a:t>
            </a:r>
          </a:p>
          <a:p>
            <a:pPr lvl="1"/>
            <a:endParaRPr lang="en-HK" sz="2400" dirty="0"/>
          </a:p>
        </p:txBody>
      </p:sp>
      <p:sp>
        <p:nvSpPr>
          <p:cNvPr id="4" name="Slide Number Placeholder 3">
            <a:extLst>
              <a:ext uri="{FF2B5EF4-FFF2-40B4-BE49-F238E27FC236}">
                <a16:creationId xmlns:a16="http://schemas.microsoft.com/office/drawing/2014/main" id="{58093123-FD5B-4240-87EC-C9165F64721E}"/>
              </a:ext>
            </a:extLst>
          </p:cNvPr>
          <p:cNvSpPr>
            <a:spLocks noGrp="1"/>
          </p:cNvSpPr>
          <p:nvPr>
            <p:ph type="sldNum" sz="quarter" idx="12"/>
          </p:nvPr>
        </p:nvSpPr>
        <p:spPr/>
        <p:txBody>
          <a:bodyPr/>
          <a:lstStyle/>
          <a:p>
            <a:pPr>
              <a:defRPr/>
            </a:pPr>
            <a:fld id="{63B8F44C-0EDE-4D7D-9086-BD1CF3CE7AF7}" type="slidenum">
              <a:rPr lang="en-US" smtClean="0"/>
              <a:pPr>
                <a:defRPr/>
              </a:pPr>
              <a:t>28</a:t>
            </a:fld>
            <a:endParaRPr lang="en-US"/>
          </a:p>
        </p:txBody>
      </p:sp>
    </p:spTree>
    <p:extLst>
      <p:ext uri="{BB962C8B-B14F-4D97-AF65-F5344CB8AC3E}">
        <p14:creationId xmlns:p14="http://schemas.microsoft.com/office/powerpoint/2010/main" val="246952392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[1, 3, 7]</a:t>
            </a:r>
          </a:p>
        </p:txBody>
      </p:sp>
      <p:sp>
        <p:nvSpPr>
          <p:cNvPr id="3" name="Content Placeholder 2"/>
          <p:cNvSpPr>
            <a:spLocks noGrp="1"/>
          </p:cNvSpPr>
          <p:nvPr>
            <p:ph idx="1"/>
          </p:nvPr>
        </p:nvSpPr>
        <p:spPr>
          <a:xfrm>
            <a:off x="303212" y="1447800"/>
            <a:ext cx="9415462" cy="4953000"/>
          </a:xfrm>
        </p:spPr>
        <p:txBody>
          <a:bodyPr/>
          <a:lstStyle/>
          <a:p>
            <a:r>
              <a:rPr lang="en-US" sz="2400" dirty="0"/>
              <a:t>peer review follows a lightweight, flexible process</a:t>
            </a:r>
            <a:endParaRPr lang="en-US" sz="2000" dirty="0"/>
          </a:p>
          <a:p>
            <a:r>
              <a:rPr lang="en-US" sz="2400" dirty="0"/>
              <a:t>Reviews happen early (before a change is committed), in time, and frequently </a:t>
            </a:r>
          </a:p>
          <a:p>
            <a:r>
              <a:rPr lang="en-US" sz="2400" dirty="0"/>
              <a:t>Reviewers have a prior knowledge of the context and the code to complete reviews quicker and provide more valuable feedback to the authors</a:t>
            </a:r>
          </a:p>
          <a:p>
            <a:r>
              <a:rPr lang="en-US" sz="2400" dirty="0"/>
              <a:t>Change sizes are small</a:t>
            </a:r>
          </a:p>
          <a:p>
            <a:r>
              <a:rPr lang="en-US" sz="2400" dirty="0"/>
              <a:t>Small numbers of reviewers (1 to 5 reviewers)</a:t>
            </a:r>
          </a:p>
          <a:p>
            <a:r>
              <a:rPr lang="en-US" sz="2400" dirty="0"/>
              <a:t>Read informal posts and comments on the code and patch</a:t>
            </a:r>
          </a:p>
          <a:p>
            <a:r>
              <a:rPr lang="en-US" sz="2400" dirty="0"/>
              <a:t>Review is not just to find bugs at group-level: problem solving (solution development), code readability and maintainability, following the norm (of the belonging company), accidence prevention, gate-keeping (recall the role of moderator in code inspection?) </a:t>
            </a:r>
            <a:endParaRPr lang="en-US" sz="2000" dirty="0"/>
          </a:p>
          <a:p>
            <a:endParaRPr lang="en-US" sz="2000" dirty="0"/>
          </a:p>
        </p:txBody>
      </p:sp>
      <p:sp>
        <p:nvSpPr>
          <p:cNvPr id="4" name="Slide Number Placeholder 3"/>
          <p:cNvSpPr>
            <a:spLocks noGrp="1"/>
          </p:cNvSpPr>
          <p:nvPr>
            <p:ph type="sldNum" sz="quarter" idx="12"/>
          </p:nvPr>
        </p:nvSpPr>
        <p:spPr>
          <a:xfrm>
            <a:off x="7423796" y="6324600"/>
            <a:ext cx="2062162" cy="457200"/>
          </a:xfrm>
        </p:spPr>
        <p:txBody>
          <a:bodyPr/>
          <a:lstStyle/>
          <a:p>
            <a:pPr>
              <a:defRPr/>
            </a:pPr>
            <a:fld id="{63B8F44C-0EDE-4D7D-9086-BD1CF3CE7AF7}" type="slidenum">
              <a:rPr lang="en-US" smtClean="0"/>
              <a:pPr>
                <a:defRPr/>
              </a:pPr>
              <a:t>29</a:t>
            </a:fld>
            <a:endParaRPr lang="en-US" dirty="0"/>
          </a:p>
        </p:txBody>
      </p:sp>
    </p:spTree>
    <p:extLst>
      <p:ext uri="{BB962C8B-B14F-4D97-AF65-F5344CB8AC3E}">
        <p14:creationId xmlns:p14="http://schemas.microsoft.com/office/powerpoint/2010/main" val="26858038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Code Review</a:t>
            </a:r>
          </a:p>
        </p:txBody>
      </p:sp>
      <p:sp>
        <p:nvSpPr>
          <p:cNvPr id="3" name="Content Placeholder 2"/>
          <p:cNvSpPr>
            <a:spLocks noGrp="1"/>
          </p:cNvSpPr>
          <p:nvPr>
            <p:ph idx="1"/>
          </p:nvPr>
        </p:nvSpPr>
        <p:spPr/>
        <p:txBody>
          <a:bodyPr/>
          <a:lstStyle/>
          <a:p>
            <a:r>
              <a:rPr lang="en-US" sz="2800" dirty="0"/>
              <a:t>Performing human inspection on the source code by developers other than the author of the code.</a:t>
            </a:r>
          </a:p>
          <a:p>
            <a:r>
              <a:rPr lang="en-US" sz="2800" dirty="0"/>
              <a:t>is a well-established software engineering practice </a:t>
            </a:r>
          </a:p>
          <a:p>
            <a:endParaRPr lang="en-US" sz="2800" dirty="0"/>
          </a:p>
          <a:p>
            <a:r>
              <a:rPr lang="en-US" sz="2800" dirty="0"/>
              <a:t>aim at </a:t>
            </a:r>
            <a:r>
              <a:rPr lang="en-US" sz="2800" b="1" i="1" dirty="0"/>
              <a:t>maintaining and promoting </a:t>
            </a:r>
            <a:r>
              <a:rPr lang="en-US" sz="2800" dirty="0"/>
              <a:t>source </a:t>
            </a:r>
            <a:r>
              <a:rPr lang="en-US" sz="2800" b="1" i="1" dirty="0"/>
              <a:t>code quality</a:t>
            </a:r>
            <a:r>
              <a:rPr lang="en-US" sz="2800" dirty="0"/>
              <a:t>, as well as </a:t>
            </a:r>
            <a:r>
              <a:rPr lang="en-US" sz="2800" b="1" i="1" dirty="0"/>
              <a:t>sustaining</a:t>
            </a:r>
            <a:r>
              <a:rPr lang="en-US" sz="2800" dirty="0"/>
              <a:t> the development </a:t>
            </a:r>
            <a:r>
              <a:rPr lang="en-US" sz="2800" b="1" i="1" dirty="0"/>
              <a:t>community</a:t>
            </a:r>
            <a:r>
              <a:rPr lang="en-US" sz="2800" dirty="0"/>
              <a:t> </a:t>
            </a:r>
            <a:r>
              <a:rPr lang="en-US" sz="2800" i="1" dirty="0"/>
              <a:t>by</a:t>
            </a:r>
            <a:r>
              <a:rPr lang="en-US" sz="2800" dirty="0"/>
              <a:t> means of </a:t>
            </a:r>
            <a:r>
              <a:rPr lang="en-US" sz="2800" i="1" dirty="0"/>
              <a:t>knowledge transfer </a:t>
            </a:r>
            <a:r>
              <a:rPr lang="en-US" sz="2800" dirty="0"/>
              <a:t>of design and implementation solutions applied by others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a:t>
            </a:fld>
            <a:endParaRPr lang="en-US"/>
          </a:p>
        </p:txBody>
      </p:sp>
    </p:spTree>
    <p:extLst>
      <p:ext uri="{BB962C8B-B14F-4D97-AF65-F5344CB8AC3E}">
        <p14:creationId xmlns:p14="http://schemas.microsoft.com/office/powerpoint/2010/main" val="363483497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[3]</a:t>
            </a:r>
          </a:p>
        </p:txBody>
      </p:sp>
      <p:sp>
        <p:nvSpPr>
          <p:cNvPr id="3" name="Content Placeholder 2"/>
          <p:cNvSpPr>
            <a:spLocks noGrp="1"/>
          </p:cNvSpPr>
          <p:nvPr>
            <p:ph idx="1"/>
          </p:nvPr>
        </p:nvSpPr>
        <p:spPr>
          <a:xfrm>
            <a:off x="412750" y="1676400"/>
            <a:ext cx="9186862" cy="4953000"/>
          </a:xfrm>
        </p:spPr>
        <p:txBody>
          <a:bodyPr/>
          <a:lstStyle/>
          <a:p>
            <a:endParaRPr lang="en-US" sz="2400" dirty="0" err="1"/>
          </a:p>
          <a:p>
            <a:endParaRPr lang="en-US" sz="2400" dirty="0" err="1"/>
          </a:p>
          <a:p>
            <a:endParaRPr lang="en-US" sz="2400" dirty="0" err="1"/>
          </a:p>
          <a:p>
            <a:endParaRPr lang="en-US" sz="2400" dirty="0" err="1"/>
          </a:p>
          <a:p>
            <a:endParaRPr lang="en-US" sz="2400" dirty="0" err="1"/>
          </a:p>
          <a:p>
            <a:endParaRPr lang="en-US" sz="2400" dirty="0" err="1"/>
          </a:p>
          <a:p>
            <a:endParaRPr lang="en-US" sz="2400" dirty="0" err="1"/>
          </a:p>
          <a:p>
            <a:endParaRPr lang="en-US" sz="2400" dirty="0"/>
          </a:p>
          <a:p>
            <a:r>
              <a:rPr lang="en-US" sz="2400" dirty="0"/>
              <a:t>The above diagram shows the relationships between Developer (i.e., Author) and Reviewers in a code project in Google</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30</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06" y="1371600"/>
            <a:ext cx="8302338" cy="3886200"/>
          </a:xfrm>
          <a:prstGeom prst="rect">
            <a:avLst/>
          </a:prstGeom>
        </p:spPr>
      </p:pic>
    </p:spTree>
    <p:extLst>
      <p:ext uri="{BB962C8B-B14F-4D97-AF65-F5344CB8AC3E}">
        <p14:creationId xmlns:p14="http://schemas.microsoft.com/office/powerpoint/2010/main" val="310978161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in Google [3]</a:t>
            </a:r>
          </a:p>
        </p:txBody>
      </p:sp>
      <p:sp>
        <p:nvSpPr>
          <p:cNvPr id="3" name="Content Placeholder 2"/>
          <p:cNvSpPr>
            <a:spLocks noGrp="1"/>
          </p:cNvSpPr>
          <p:nvPr>
            <p:ph idx="1"/>
          </p:nvPr>
        </p:nvSpPr>
        <p:spPr>
          <a:xfrm>
            <a:off x="412750" y="1676400"/>
            <a:ext cx="9263062" cy="4953000"/>
          </a:xfrm>
        </p:spPr>
        <p:txBody>
          <a:bodyPr/>
          <a:lstStyle/>
          <a:p>
            <a:r>
              <a:rPr lang="en-US" sz="2800" dirty="0"/>
              <a:t>Suggesting Reviewers: ask persons who can serve as reviewers in turn and in a round-robin manner. </a:t>
            </a:r>
          </a:p>
          <a:p>
            <a:pPr lvl="1"/>
            <a:r>
              <a:rPr lang="en-US" sz="2400" dirty="0"/>
              <a:t>Do not consistently overload the best persons in the team</a:t>
            </a:r>
          </a:p>
          <a:p>
            <a:r>
              <a:rPr lang="en-US" sz="2800" dirty="0"/>
              <a:t>Perform code analysis to supplement human reviewers</a:t>
            </a:r>
          </a:p>
          <a:p>
            <a:pPr lvl="1"/>
            <a:r>
              <a:rPr lang="en-US" sz="2400" dirty="0"/>
              <a:t>Apply style checkers, code checkers</a:t>
            </a:r>
          </a:p>
          <a:p>
            <a:pPr lvl="1"/>
            <a:r>
              <a:rPr lang="en-US" sz="2400" dirty="0"/>
              <a:t>E.g., </a:t>
            </a:r>
            <a:r>
              <a:rPr lang="en-US" sz="2400" dirty="0" err="1"/>
              <a:t>Checkstyle</a:t>
            </a:r>
            <a:r>
              <a:rPr lang="en-US" sz="2400" dirty="0"/>
              <a:t> for Java</a:t>
            </a:r>
          </a:p>
          <a:p>
            <a:r>
              <a:rPr lang="en-US" sz="2800" dirty="0"/>
              <a:t>Review frequency: 4 hours of review (and 4 reviews) per week (median)</a:t>
            </a:r>
          </a:p>
          <a:p>
            <a:r>
              <a:rPr lang="en-US" sz="2800" dirty="0"/>
              <a:t>Review speed: authors wait for 1-5 hours </a:t>
            </a:r>
          </a:p>
          <a:p>
            <a:r>
              <a:rPr lang="en-US" sz="2800" dirty="0"/>
              <a:t>Changed code size: 1 line of code (~10%), one file (~30%), fewer than 10 files (~90%).</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31</a:t>
            </a:fld>
            <a:endParaRPr lang="en-US" dirty="0"/>
          </a:p>
        </p:txBody>
      </p:sp>
    </p:spTree>
    <p:extLst>
      <p:ext uri="{BB962C8B-B14F-4D97-AF65-F5344CB8AC3E}">
        <p14:creationId xmlns:p14="http://schemas.microsoft.com/office/powerpoint/2010/main" val="14214885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A0E1-75B4-A187-E63E-6006B169545E}"/>
              </a:ext>
            </a:extLst>
          </p:cNvPr>
          <p:cNvSpPr>
            <a:spLocks noGrp="1"/>
          </p:cNvSpPr>
          <p:nvPr>
            <p:ph type="title"/>
          </p:nvPr>
        </p:nvSpPr>
        <p:spPr/>
        <p:txBody>
          <a:bodyPr/>
          <a:lstStyle/>
          <a:p>
            <a:r>
              <a:rPr lang="en-US" dirty="0"/>
              <a:t>MCR Best Practices </a:t>
            </a:r>
            <a:endParaRPr lang="en-HK" dirty="0"/>
          </a:p>
        </p:txBody>
      </p:sp>
      <p:sp>
        <p:nvSpPr>
          <p:cNvPr id="3" name="Content Placeholder 2">
            <a:extLst>
              <a:ext uri="{FF2B5EF4-FFF2-40B4-BE49-F238E27FC236}">
                <a16:creationId xmlns:a16="http://schemas.microsoft.com/office/drawing/2014/main" id="{0992B1E8-097A-2AFC-7AA0-480FDDE1E8BD}"/>
              </a:ext>
            </a:extLst>
          </p:cNvPr>
          <p:cNvSpPr>
            <a:spLocks noGrp="1"/>
          </p:cNvSpPr>
          <p:nvPr>
            <p:ph idx="1"/>
          </p:nvPr>
        </p:nvSpPr>
        <p:spPr/>
        <p:txBody>
          <a:bodyPr/>
          <a:lstStyle/>
          <a:p>
            <a:r>
              <a:rPr lang="en-US" sz="2800" dirty="0"/>
              <a:t>Reviewer candidates?</a:t>
            </a:r>
          </a:p>
          <a:p>
            <a:pPr lvl="1"/>
            <a:r>
              <a:rPr lang="en-US" sz="2400" dirty="0"/>
              <a:t>Code owner</a:t>
            </a:r>
          </a:p>
          <a:p>
            <a:pPr lvl="1"/>
            <a:r>
              <a:rPr lang="en-US" sz="2400" dirty="0"/>
              <a:t>Developers who made previous changes on the code</a:t>
            </a:r>
          </a:p>
          <a:p>
            <a:pPr lvl="1"/>
            <a:r>
              <a:rPr lang="en-US" sz="2400" dirty="0"/>
              <a:t>Developers who develop the code before (e.g., in producing the code through pair programming)</a:t>
            </a:r>
          </a:p>
          <a:p>
            <a:pPr lvl="1"/>
            <a:r>
              <a:rPr lang="en-US" sz="2400" dirty="0"/>
              <a:t>Experienced reviewers</a:t>
            </a:r>
          </a:p>
          <a:p>
            <a:pPr lvl="1"/>
            <a:r>
              <a:rPr lang="en-US" sz="2400" dirty="0"/>
              <a:t>Developers who develop similar features of the changed fragments in some other code</a:t>
            </a:r>
          </a:p>
          <a:p>
            <a:pPr lvl="1"/>
            <a:r>
              <a:rPr lang="en-US" sz="2400" dirty="0"/>
              <a:t>…</a:t>
            </a:r>
            <a:endParaRPr lang="en-HK" sz="2400" dirty="0"/>
          </a:p>
        </p:txBody>
      </p:sp>
      <p:sp>
        <p:nvSpPr>
          <p:cNvPr id="4" name="Slide Number Placeholder 3">
            <a:extLst>
              <a:ext uri="{FF2B5EF4-FFF2-40B4-BE49-F238E27FC236}">
                <a16:creationId xmlns:a16="http://schemas.microsoft.com/office/drawing/2014/main" id="{A534E048-0356-8FDA-B8FA-AA1635DDB9CB}"/>
              </a:ext>
            </a:extLst>
          </p:cNvPr>
          <p:cNvSpPr>
            <a:spLocks noGrp="1"/>
          </p:cNvSpPr>
          <p:nvPr>
            <p:ph type="sldNum" sz="quarter" idx="12"/>
          </p:nvPr>
        </p:nvSpPr>
        <p:spPr/>
        <p:txBody>
          <a:bodyPr/>
          <a:lstStyle/>
          <a:p>
            <a:pPr>
              <a:defRPr/>
            </a:pPr>
            <a:fld id="{63B8F44C-0EDE-4D7D-9086-BD1CF3CE7AF7}" type="slidenum">
              <a:rPr lang="en-US" smtClean="0"/>
              <a:pPr>
                <a:defRPr/>
              </a:pPr>
              <a:t>32</a:t>
            </a:fld>
            <a:endParaRPr lang="en-US"/>
          </a:p>
        </p:txBody>
      </p:sp>
    </p:spTree>
    <p:extLst>
      <p:ext uri="{BB962C8B-B14F-4D97-AF65-F5344CB8AC3E}">
        <p14:creationId xmlns:p14="http://schemas.microsoft.com/office/powerpoint/2010/main" val="5409771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Issues</a:t>
            </a:r>
          </a:p>
        </p:txBody>
      </p:sp>
      <p:sp>
        <p:nvSpPr>
          <p:cNvPr id="3" name="Content Placeholder 2"/>
          <p:cNvSpPr>
            <a:spLocks noGrp="1"/>
          </p:cNvSpPr>
          <p:nvPr>
            <p:ph idx="1"/>
          </p:nvPr>
        </p:nvSpPr>
        <p:spPr>
          <a:xfrm>
            <a:off x="435225" y="1463842"/>
            <a:ext cx="9467600" cy="4953000"/>
          </a:xfrm>
        </p:spPr>
        <p:txBody>
          <a:bodyPr/>
          <a:lstStyle/>
          <a:p>
            <a:r>
              <a:rPr lang="en-US" sz="2000" dirty="0"/>
              <a:t>Review Quality and Code Size</a:t>
            </a:r>
          </a:p>
          <a:p>
            <a:pPr lvl="1"/>
            <a:r>
              <a:rPr lang="en-US" sz="2000" b="1" dirty="0"/>
              <a:t>Reviews on code with higher complexity get fewer discussions and feedback.</a:t>
            </a:r>
          </a:p>
          <a:p>
            <a:pPr lvl="1"/>
            <a:r>
              <a:rPr lang="en-US" sz="2000" b="1" dirty="0"/>
              <a:t>Code with fewer review feedbacks will encounter more post-release bugs</a:t>
            </a:r>
          </a:p>
          <a:p>
            <a:r>
              <a:rPr lang="en-US" sz="2000" dirty="0"/>
              <a:t>Distance</a:t>
            </a:r>
          </a:p>
          <a:p>
            <a:pPr lvl="1"/>
            <a:r>
              <a:rPr lang="en-US" sz="2000" dirty="0"/>
              <a:t>Causing delay in the review process or leading to misunderstanding</a:t>
            </a:r>
          </a:p>
          <a:p>
            <a:pPr lvl="1"/>
            <a:r>
              <a:rPr lang="en-US" sz="2000" dirty="0"/>
              <a:t>Aspect 1: Geographical issue</a:t>
            </a:r>
          </a:p>
          <a:p>
            <a:pPr lvl="2"/>
            <a:r>
              <a:rPr lang="en-US" sz="1800" dirty="0"/>
              <a:t>Large physical distance between authors and reviewers</a:t>
            </a:r>
          </a:p>
          <a:p>
            <a:pPr lvl="1"/>
            <a:r>
              <a:rPr lang="en-US" sz="2000" dirty="0"/>
              <a:t>Aspect 2: Organization issue</a:t>
            </a:r>
          </a:p>
          <a:p>
            <a:pPr lvl="2"/>
            <a:r>
              <a:rPr lang="en-US" sz="1800" dirty="0"/>
              <a:t>Reviewers from different teams or taking different roles</a:t>
            </a:r>
          </a:p>
          <a:p>
            <a:r>
              <a:rPr lang="en-US" sz="2000" dirty="0"/>
              <a:t>Social Interaction</a:t>
            </a:r>
          </a:p>
          <a:p>
            <a:pPr lvl="1"/>
            <a:r>
              <a:rPr lang="en-US" sz="1800" dirty="0"/>
              <a:t>Tone: comments with negative tones are less useful </a:t>
            </a:r>
          </a:p>
          <a:p>
            <a:pPr lvl="1"/>
            <a:r>
              <a:rPr lang="en-US" sz="1800" dirty="0"/>
              <a:t>Power: ask another person to change their comments. Authors unhappy </a:t>
            </a:r>
          </a:p>
          <a:p>
            <a:r>
              <a:rPr lang="en-US" sz="2000" dirty="0"/>
              <a:t>Context</a:t>
            </a:r>
          </a:p>
          <a:p>
            <a:pPr lvl="1"/>
            <a:r>
              <a:rPr lang="en-US" sz="1800" dirty="0"/>
              <a:t>Misunderstanding due to mismatched expectations on the code change (e.g., nice to have vs. urgent fix, full solution vs. high level sketch)</a:t>
            </a:r>
          </a:p>
          <a:p>
            <a:pPr lvl="1"/>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33</a:t>
            </a:fld>
            <a:endParaRPr lang="en-US" dirty="0"/>
          </a:p>
        </p:txBody>
      </p:sp>
    </p:spTree>
    <p:extLst>
      <p:ext uri="{BB962C8B-B14F-4D97-AF65-F5344CB8AC3E}">
        <p14:creationId xmlns:p14="http://schemas.microsoft.com/office/powerpoint/2010/main" val="19065632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667D-E1FE-D365-035C-CA2784ED2DD7}"/>
              </a:ext>
            </a:extLst>
          </p:cNvPr>
          <p:cNvSpPr>
            <a:spLocks noGrp="1"/>
          </p:cNvSpPr>
          <p:nvPr>
            <p:ph type="title"/>
          </p:nvPr>
        </p:nvSpPr>
        <p:spPr>
          <a:xfrm>
            <a:off x="412750" y="266700"/>
            <a:ext cx="9720262" cy="1104900"/>
          </a:xfrm>
        </p:spPr>
        <p:txBody>
          <a:bodyPr/>
          <a:lstStyle/>
          <a:p>
            <a:r>
              <a:rPr lang="en-US" dirty="0"/>
              <a:t>Other Issues in </a:t>
            </a:r>
            <a:r>
              <a:rPr lang="en-US" dirty="0">
                <a:solidFill>
                  <a:srgbClr val="00B0F0"/>
                </a:solidFill>
              </a:rPr>
              <a:t>In</a:t>
            </a:r>
            <a:r>
              <a:rPr lang="en-US" dirty="0"/>
              <a:t>effective MCR:</a:t>
            </a:r>
            <a:br>
              <a:rPr lang="en-US" dirty="0"/>
            </a:br>
            <a:r>
              <a:rPr lang="en-US" dirty="0"/>
              <a:t>Anti-Pattern in MCR [18]</a:t>
            </a:r>
            <a:endParaRPr lang="en-HK" dirty="0"/>
          </a:p>
        </p:txBody>
      </p:sp>
      <p:sp>
        <p:nvSpPr>
          <p:cNvPr id="4" name="Slide Number Placeholder 3">
            <a:extLst>
              <a:ext uri="{FF2B5EF4-FFF2-40B4-BE49-F238E27FC236}">
                <a16:creationId xmlns:a16="http://schemas.microsoft.com/office/drawing/2014/main" id="{A9FA5763-BCBB-9F50-73B7-86D0FAAFFC34}"/>
              </a:ext>
            </a:extLst>
          </p:cNvPr>
          <p:cNvSpPr>
            <a:spLocks noGrp="1"/>
          </p:cNvSpPr>
          <p:nvPr>
            <p:ph type="sldNum" sz="quarter" idx="12"/>
          </p:nvPr>
        </p:nvSpPr>
        <p:spPr/>
        <p:txBody>
          <a:bodyPr/>
          <a:lstStyle/>
          <a:p>
            <a:pPr>
              <a:defRPr/>
            </a:pPr>
            <a:fld id="{63B8F44C-0EDE-4D7D-9086-BD1CF3CE7AF7}" type="slidenum">
              <a:rPr lang="en-US" smtClean="0"/>
              <a:pPr>
                <a:defRPr/>
              </a:pPr>
              <a:t>34</a:t>
            </a:fld>
            <a:endParaRPr lang="en-US"/>
          </a:p>
        </p:txBody>
      </p:sp>
      <p:pic>
        <p:nvPicPr>
          <p:cNvPr id="6" name="Picture 5" descr="Text&#10;&#10;Description automatically generated with medium confidence">
            <a:extLst>
              <a:ext uri="{FF2B5EF4-FFF2-40B4-BE49-F238E27FC236}">
                <a16:creationId xmlns:a16="http://schemas.microsoft.com/office/drawing/2014/main" id="{175689D4-FCE4-B865-FDEB-AD9E5F12B27E}"/>
              </a:ext>
            </a:extLst>
          </p:cNvPr>
          <p:cNvPicPr>
            <a:picLocks noChangeAspect="1"/>
          </p:cNvPicPr>
          <p:nvPr/>
        </p:nvPicPr>
        <p:blipFill rotWithShape="1">
          <a:blip r:embed="rId2">
            <a:extLst>
              <a:ext uri="{28A0092B-C50C-407E-A947-70E740481C1C}">
                <a14:useLocalDpi xmlns:a14="http://schemas.microsoft.com/office/drawing/2010/main" val="0"/>
              </a:ext>
            </a:extLst>
          </a:blip>
          <a:srcRect b="41056"/>
          <a:stretch/>
        </p:blipFill>
        <p:spPr>
          <a:xfrm>
            <a:off x="379412" y="1405835"/>
            <a:ext cx="8566110" cy="3166165"/>
          </a:xfrm>
          <a:prstGeom prst="rect">
            <a:avLst/>
          </a:prstGeom>
        </p:spPr>
      </p:pic>
      <p:pic>
        <p:nvPicPr>
          <p:cNvPr id="8" name="Picture 7" descr="Table&#10;&#10;Description automatically generated">
            <a:extLst>
              <a:ext uri="{FF2B5EF4-FFF2-40B4-BE49-F238E27FC236}">
                <a16:creationId xmlns:a16="http://schemas.microsoft.com/office/drawing/2014/main" id="{D4BDC120-EA16-974A-1B35-DC70EBF0AF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29412"/>
          <a:stretch/>
        </p:blipFill>
        <p:spPr>
          <a:xfrm>
            <a:off x="412750" y="4800600"/>
            <a:ext cx="3381789" cy="91440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A5921D41-E267-9920-9DEB-00DECB6F0F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212" y="4800600"/>
            <a:ext cx="3716781" cy="1098595"/>
          </a:xfrm>
          <a:prstGeom prst="rect">
            <a:avLst/>
          </a:prstGeom>
        </p:spPr>
      </p:pic>
    </p:spTree>
    <p:extLst>
      <p:ext uri="{BB962C8B-B14F-4D97-AF65-F5344CB8AC3E}">
        <p14:creationId xmlns:p14="http://schemas.microsoft.com/office/powerpoint/2010/main" val="24545511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2778061"/>
            <a:ext cx="6044259" cy="4045433"/>
          </a:xfrm>
          <a:prstGeom prst="rect">
            <a:avLst/>
          </a:prstGeom>
        </p:spPr>
      </p:pic>
      <p:sp>
        <p:nvSpPr>
          <p:cNvPr id="2" name="Title 1"/>
          <p:cNvSpPr>
            <a:spLocks noGrp="1"/>
          </p:cNvSpPr>
          <p:nvPr>
            <p:ph type="title"/>
          </p:nvPr>
        </p:nvSpPr>
        <p:spPr/>
        <p:txBody>
          <a:bodyPr/>
          <a:lstStyle/>
          <a:p>
            <a:r>
              <a:rPr lang="en-US" dirty="0"/>
              <a:t>Should We Review Test Code too?</a:t>
            </a:r>
          </a:p>
        </p:txBody>
      </p:sp>
      <p:sp>
        <p:nvSpPr>
          <p:cNvPr id="3" name="Content Placeholder 2"/>
          <p:cNvSpPr>
            <a:spLocks noGrp="1"/>
          </p:cNvSpPr>
          <p:nvPr>
            <p:ph idx="1"/>
          </p:nvPr>
        </p:nvSpPr>
        <p:spPr>
          <a:xfrm>
            <a:off x="412750" y="1676400"/>
            <a:ext cx="9339262" cy="838200"/>
          </a:xfrm>
        </p:spPr>
        <p:txBody>
          <a:bodyPr/>
          <a:lstStyle/>
          <a:p>
            <a:r>
              <a:rPr lang="en-US" sz="2800" dirty="0"/>
              <a:t>The simple answer is “</a:t>
            </a:r>
            <a:r>
              <a:rPr lang="en-US" sz="2800" b="1" dirty="0"/>
              <a:t>yes</a:t>
            </a:r>
            <a:r>
              <a:rPr lang="en-US" sz="2800" dirty="0"/>
              <a:t>”, but on different focuses and </a:t>
            </a:r>
            <a:r>
              <a:rPr lang="en-US" sz="2800" b="1" dirty="0"/>
              <a:t>less often</a:t>
            </a:r>
            <a:r>
              <a:rPr lang="en-US" sz="2800" dirty="0"/>
              <a:t> (and review with the production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35</a:t>
            </a:fld>
            <a:endParaRPr lang="en-US"/>
          </a:p>
        </p:txBody>
      </p:sp>
      <p:sp>
        <p:nvSpPr>
          <p:cNvPr id="7" name="Right Brace 6"/>
          <p:cNvSpPr/>
          <p:nvPr/>
        </p:nvSpPr>
        <p:spPr bwMode="auto">
          <a:xfrm>
            <a:off x="6332804" y="3174332"/>
            <a:ext cx="513560" cy="6858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6880871" y="3200400"/>
            <a:ext cx="2237536" cy="523220"/>
          </a:xfrm>
          <a:prstGeom prst="rect">
            <a:avLst/>
          </a:prstGeom>
          <a:noFill/>
        </p:spPr>
        <p:txBody>
          <a:bodyPr wrap="none" rtlCol="0">
            <a:spAutoFit/>
          </a:bodyPr>
          <a:lstStyle/>
          <a:p>
            <a:r>
              <a:rPr lang="en-US" dirty="0"/>
              <a:t>2 Major Areas</a:t>
            </a:r>
          </a:p>
        </p:txBody>
      </p:sp>
      <p:sp>
        <p:nvSpPr>
          <p:cNvPr id="9" name="TextBox 8"/>
          <p:cNvSpPr txBox="1"/>
          <p:nvPr/>
        </p:nvSpPr>
        <p:spPr>
          <a:xfrm>
            <a:off x="6697192" y="6148137"/>
            <a:ext cx="914400" cy="523220"/>
          </a:xfrm>
          <a:prstGeom prst="rect">
            <a:avLst/>
          </a:prstGeom>
          <a:noFill/>
        </p:spPr>
        <p:txBody>
          <a:bodyPr wrap="square" rtlCol="0">
            <a:spAutoFit/>
          </a:bodyPr>
          <a:lstStyle/>
          <a:p>
            <a:r>
              <a:rPr lang="en-US" dirty="0"/>
              <a:t>[4]</a:t>
            </a:r>
          </a:p>
        </p:txBody>
      </p:sp>
      <p:sp>
        <p:nvSpPr>
          <p:cNvPr id="5" name="TextBox 4">
            <a:extLst>
              <a:ext uri="{FF2B5EF4-FFF2-40B4-BE49-F238E27FC236}">
                <a16:creationId xmlns:a16="http://schemas.microsoft.com/office/drawing/2014/main" id="{8E851CC7-B305-4559-A9D6-236114B59EF6}"/>
              </a:ext>
            </a:extLst>
          </p:cNvPr>
          <p:cNvSpPr txBox="1"/>
          <p:nvPr/>
        </p:nvSpPr>
        <p:spPr>
          <a:xfrm>
            <a:off x="6934200" y="3860193"/>
            <a:ext cx="2817812"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i="1" dirty="0"/>
              <a:t>Question</a:t>
            </a:r>
            <a:r>
              <a:rPr lang="en-US" dirty="0"/>
              <a:t>: improving and understanding what kinds of code? </a:t>
            </a:r>
            <a:endParaRPr lang="en-HK" dirty="0"/>
          </a:p>
        </p:txBody>
      </p:sp>
    </p:spTree>
    <p:extLst>
      <p:ext uri="{BB962C8B-B14F-4D97-AF65-F5344CB8AC3E}">
        <p14:creationId xmlns:p14="http://schemas.microsoft.com/office/powerpoint/2010/main" val="27331597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4168-3741-4212-92E0-8D10758EA72F}"/>
              </a:ext>
            </a:extLst>
          </p:cNvPr>
          <p:cNvSpPr>
            <a:spLocks noGrp="1"/>
          </p:cNvSpPr>
          <p:nvPr>
            <p:ph type="title"/>
          </p:nvPr>
        </p:nvSpPr>
        <p:spPr>
          <a:xfrm>
            <a:off x="412750" y="266700"/>
            <a:ext cx="9491662" cy="1104900"/>
          </a:xfrm>
        </p:spPr>
        <p:txBody>
          <a:bodyPr/>
          <a:lstStyle/>
          <a:p>
            <a:r>
              <a:rPr lang="en-US" sz="3600" dirty="0"/>
              <a:t>Understanding and Improving What Kinds of Code by Reviewing Test Code? [15]</a:t>
            </a:r>
            <a:endParaRPr lang="en-HK" sz="3600" dirty="0"/>
          </a:p>
        </p:txBody>
      </p:sp>
      <p:pic>
        <p:nvPicPr>
          <p:cNvPr id="6" name="Content Placeholder 5">
            <a:extLst>
              <a:ext uri="{FF2B5EF4-FFF2-40B4-BE49-F238E27FC236}">
                <a16:creationId xmlns:a16="http://schemas.microsoft.com/office/drawing/2014/main" id="{016C629B-0D99-4514-848B-4466F17E3E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545" y="2133600"/>
            <a:ext cx="3669284" cy="1678259"/>
          </a:xfrm>
        </p:spPr>
      </p:pic>
      <p:sp>
        <p:nvSpPr>
          <p:cNvPr id="4" name="Slide Number Placeholder 3">
            <a:extLst>
              <a:ext uri="{FF2B5EF4-FFF2-40B4-BE49-F238E27FC236}">
                <a16:creationId xmlns:a16="http://schemas.microsoft.com/office/drawing/2014/main" id="{15858CCD-C001-43D7-AEB7-E33CF5A552E6}"/>
              </a:ext>
            </a:extLst>
          </p:cNvPr>
          <p:cNvSpPr>
            <a:spLocks noGrp="1"/>
          </p:cNvSpPr>
          <p:nvPr>
            <p:ph type="sldNum" sz="quarter" idx="12"/>
          </p:nvPr>
        </p:nvSpPr>
        <p:spPr/>
        <p:txBody>
          <a:bodyPr/>
          <a:lstStyle/>
          <a:p>
            <a:pPr>
              <a:defRPr/>
            </a:pPr>
            <a:fld id="{63B8F44C-0EDE-4D7D-9086-BD1CF3CE7AF7}" type="slidenum">
              <a:rPr lang="en-US" smtClean="0"/>
              <a:pPr>
                <a:defRPr/>
              </a:pPr>
              <a:t>36</a:t>
            </a:fld>
            <a:endParaRPr lang="en-US"/>
          </a:p>
        </p:txBody>
      </p:sp>
      <p:pic>
        <p:nvPicPr>
          <p:cNvPr id="8" name="Picture 7">
            <a:extLst>
              <a:ext uri="{FF2B5EF4-FFF2-40B4-BE49-F238E27FC236}">
                <a16:creationId xmlns:a16="http://schemas.microsoft.com/office/drawing/2014/main" id="{39BBB4F4-F8E3-4852-AE3F-189F678F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3" y="3962400"/>
            <a:ext cx="4876800" cy="1794431"/>
          </a:xfrm>
          <a:prstGeom prst="rect">
            <a:avLst/>
          </a:prstGeom>
        </p:spPr>
      </p:pic>
      <p:pic>
        <p:nvPicPr>
          <p:cNvPr id="10" name="Picture 9">
            <a:extLst>
              <a:ext uri="{FF2B5EF4-FFF2-40B4-BE49-F238E27FC236}">
                <a16:creationId xmlns:a16="http://schemas.microsoft.com/office/drawing/2014/main" id="{7D38E663-A8B9-4D28-A7AB-E15E442C6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412" y="3996753"/>
            <a:ext cx="5185795" cy="1634596"/>
          </a:xfrm>
          <a:prstGeom prst="rect">
            <a:avLst/>
          </a:prstGeom>
        </p:spPr>
      </p:pic>
      <p:sp>
        <p:nvSpPr>
          <p:cNvPr id="11" name="TextBox 10">
            <a:extLst>
              <a:ext uri="{FF2B5EF4-FFF2-40B4-BE49-F238E27FC236}">
                <a16:creationId xmlns:a16="http://schemas.microsoft.com/office/drawing/2014/main" id="{725A4556-6D08-4A7F-9B73-198689502CAC}"/>
              </a:ext>
            </a:extLst>
          </p:cNvPr>
          <p:cNvSpPr txBox="1"/>
          <p:nvPr/>
        </p:nvSpPr>
        <p:spPr>
          <a:xfrm>
            <a:off x="227012" y="1452855"/>
            <a:ext cx="8458200" cy="400110"/>
          </a:xfrm>
          <a:prstGeom prst="rect">
            <a:avLst/>
          </a:prstGeom>
          <a:noFill/>
        </p:spPr>
        <p:txBody>
          <a:bodyPr wrap="square" rtlCol="0">
            <a:spAutoFit/>
          </a:bodyPr>
          <a:lstStyle/>
          <a:p>
            <a:r>
              <a:rPr lang="en-US" sz="2000" dirty="0"/>
              <a:t>Conducted by German researchers from 92 developers.</a:t>
            </a:r>
            <a:endParaRPr lang="en-HK" sz="2000" dirty="0"/>
          </a:p>
        </p:txBody>
      </p:sp>
      <p:pic>
        <p:nvPicPr>
          <p:cNvPr id="13" name="Picture 12">
            <a:extLst>
              <a:ext uri="{FF2B5EF4-FFF2-40B4-BE49-F238E27FC236}">
                <a16:creationId xmlns:a16="http://schemas.microsoft.com/office/drawing/2014/main" id="{30A34206-C00D-42C1-A0C7-E661F96B7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939" y="2214785"/>
            <a:ext cx="4664825" cy="1420148"/>
          </a:xfrm>
          <a:prstGeom prst="rect">
            <a:avLst/>
          </a:prstGeom>
        </p:spPr>
      </p:pic>
    </p:spTree>
    <p:extLst>
      <p:ext uri="{BB962C8B-B14F-4D97-AF65-F5344CB8AC3E}">
        <p14:creationId xmlns:p14="http://schemas.microsoft.com/office/powerpoint/2010/main" val="206883004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Modern Code Review:</a:t>
            </a:r>
            <a:br>
              <a:rPr lang="en-US" dirty="0"/>
            </a:br>
            <a:r>
              <a:rPr lang="en-US" dirty="0"/>
              <a:t>In-Class Activity MCR-2</a:t>
            </a:r>
          </a:p>
        </p:txBody>
      </p:sp>
      <p:sp>
        <p:nvSpPr>
          <p:cNvPr id="3" name="Content Placeholder 2"/>
          <p:cNvSpPr>
            <a:spLocks noGrp="1"/>
          </p:cNvSpPr>
          <p:nvPr>
            <p:ph idx="1"/>
          </p:nvPr>
        </p:nvSpPr>
        <p:spPr>
          <a:xfrm>
            <a:off x="74612" y="1466088"/>
            <a:ext cx="9828213" cy="4953000"/>
          </a:xfrm>
        </p:spPr>
        <p:txBody>
          <a:bodyPr/>
          <a:lstStyle/>
          <a:p>
            <a:r>
              <a:rPr lang="en-US" sz="2000" dirty="0"/>
              <a:t>Form a group of students</a:t>
            </a:r>
          </a:p>
          <a:p>
            <a:pPr lvl="1"/>
            <a:r>
              <a:rPr lang="en-US" sz="2000" dirty="0"/>
              <a:t>Author </a:t>
            </a:r>
            <a:r>
              <a:rPr lang="en-US" sz="2000" dirty="0">
                <a:solidFill>
                  <a:srgbClr val="FF0000"/>
                </a:solidFill>
              </a:rPr>
              <a:t>A</a:t>
            </a:r>
            <a:r>
              <a:rPr lang="en-US" sz="2000" dirty="0"/>
              <a:t> of the code: 1 student</a:t>
            </a:r>
          </a:p>
          <a:p>
            <a:pPr lvl="1"/>
            <a:r>
              <a:rPr lang="en-US" sz="2000" dirty="0"/>
              <a:t>Reviewer </a:t>
            </a:r>
            <a:r>
              <a:rPr lang="en-US" sz="2000" dirty="0">
                <a:solidFill>
                  <a:srgbClr val="92D050"/>
                </a:solidFill>
              </a:rPr>
              <a:t>R</a:t>
            </a:r>
            <a:r>
              <a:rPr lang="en-US" sz="2000" dirty="0"/>
              <a:t>: no pre-defined role</a:t>
            </a:r>
          </a:p>
          <a:p>
            <a:pPr lvl="1"/>
            <a:r>
              <a:rPr lang="en-US" sz="2000" dirty="0"/>
              <a:t>Agree among members on the tool for review (we use </a:t>
            </a:r>
            <a:r>
              <a:rPr lang="en-US" sz="2000" dirty="0" err="1"/>
              <a:t>Github</a:t>
            </a:r>
            <a:r>
              <a:rPr lang="en-US" sz="2000" dirty="0"/>
              <a:t> in the tutorial)</a:t>
            </a:r>
          </a:p>
          <a:p>
            <a:r>
              <a:rPr lang="en-US" sz="2400" dirty="0"/>
              <a:t>Timeline (in minutes)</a:t>
            </a:r>
          </a:p>
          <a:p>
            <a:pPr lvl="1"/>
            <a:r>
              <a:rPr lang="en-US" sz="2000" dirty="0"/>
              <a:t>00-15: </a:t>
            </a:r>
            <a:r>
              <a:rPr lang="en-US" sz="2000" dirty="0">
                <a:solidFill>
                  <a:srgbClr val="FF0000"/>
                </a:solidFill>
              </a:rPr>
              <a:t>A</a:t>
            </a:r>
            <a:r>
              <a:rPr lang="en-US" sz="2000" dirty="0"/>
              <a:t> prepares the patch P for the code C on the </a:t>
            </a:r>
            <a:r>
              <a:rPr lang="en-US" sz="2000" dirty="0" err="1"/>
              <a:t>Github</a:t>
            </a:r>
            <a:r>
              <a:rPr lang="en-US" sz="2000" dirty="0"/>
              <a:t> platform, along with some explanation of the patch P, and notifies the groupmate via the e-channel</a:t>
            </a:r>
          </a:p>
          <a:p>
            <a:pPr lvl="1"/>
            <a:r>
              <a:rPr lang="en-US" sz="2000" dirty="0"/>
              <a:t>15-25: </a:t>
            </a:r>
            <a:r>
              <a:rPr lang="en-US" sz="2000" dirty="0">
                <a:solidFill>
                  <a:srgbClr val="92D050"/>
                </a:solidFill>
              </a:rPr>
              <a:t>R</a:t>
            </a:r>
            <a:r>
              <a:rPr lang="en-US" sz="2000" dirty="0"/>
              <a:t> reviews P and posts comments on GitHub. Also, notify via the e-channel when finishing the review</a:t>
            </a:r>
          </a:p>
          <a:p>
            <a:pPr lvl="1"/>
            <a:r>
              <a:rPr lang="en-US" sz="2000" dirty="0"/>
              <a:t>15-25: </a:t>
            </a:r>
            <a:r>
              <a:rPr lang="en-US" sz="2000" dirty="0">
                <a:solidFill>
                  <a:srgbClr val="FF0000"/>
                </a:solidFill>
              </a:rPr>
              <a:t>A</a:t>
            </a:r>
            <a:r>
              <a:rPr lang="en-US" sz="2000" dirty="0"/>
              <a:t> answers issues and provides clarifications made by R and revises patch P’ iteratively.</a:t>
            </a:r>
          </a:p>
          <a:p>
            <a:pPr lvl="1"/>
            <a:r>
              <a:rPr lang="en-US" sz="2000" dirty="0"/>
              <a:t>25-30: </a:t>
            </a:r>
            <a:r>
              <a:rPr lang="en-US" sz="2000" dirty="0">
                <a:solidFill>
                  <a:srgbClr val="92D050"/>
                </a:solidFill>
              </a:rPr>
              <a:t>R</a:t>
            </a:r>
            <a:r>
              <a:rPr lang="en-US" sz="2000" dirty="0"/>
              <a:t> approves P, and </a:t>
            </a:r>
            <a:r>
              <a:rPr lang="en-US" sz="2000" dirty="0">
                <a:solidFill>
                  <a:srgbClr val="FF0000"/>
                </a:solidFill>
              </a:rPr>
              <a:t>A</a:t>
            </a:r>
            <a:r>
              <a:rPr lang="en-US" sz="2000" dirty="0"/>
              <a:t> applies the final patch P’ get the final corrected code C2</a:t>
            </a:r>
          </a:p>
          <a:p>
            <a:pPr lvl="1"/>
            <a:r>
              <a:rPr lang="en-US" sz="2000" dirty="0"/>
              <a:t>30: </a:t>
            </a:r>
            <a:r>
              <a:rPr lang="en-US" sz="2000" dirty="0">
                <a:solidFill>
                  <a:srgbClr val="FF0000"/>
                </a:solidFill>
              </a:rPr>
              <a:t>A</a:t>
            </a:r>
            <a:r>
              <a:rPr lang="en-US" sz="2000" dirty="0"/>
              <a:t> </a:t>
            </a:r>
            <a:r>
              <a:rPr lang="en-US" sz="2000" b="1" dirty="0"/>
              <a:t>submits the corrected C2 with comments (images or link to the GitHub repository?) to Canvas Discussion for peer sharing  </a:t>
            </a:r>
            <a:r>
              <a:rPr lang="en-US" sz="2000" dirty="0"/>
              <a:t>in addition to using C2 as a commit</a:t>
            </a:r>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37</a:t>
            </a:fld>
            <a:endParaRPr lang="en-US"/>
          </a:p>
        </p:txBody>
      </p:sp>
      <p:sp>
        <p:nvSpPr>
          <p:cNvPr id="5" name="Rectangle 4">
            <a:extLst>
              <a:ext uri="{FF2B5EF4-FFF2-40B4-BE49-F238E27FC236}">
                <a16:creationId xmlns:a16="http://schemas.microsoft.com/office/drawing/2014/main" id="{D0E757A4-915F-407D-8001-B57AABB6400A}"/>
              </a:ext>
            </a:extLst>
          </p:cNvPr>
          <p:cNvSpPr/>
          <p:nvPr/>
        </p:nvSpPr>
        <p:spPr>
          <a:xfrm>
            <a:off x="5332412" y="112811"/>
            <a:ext cx="4949825" cy="307777"/>
          </a:xfrm>
          <a:prstGeom prst="rect">
            <a:avLst/>
          </a:prstGeom>
        </p:spPr>
        <p:txBody>
          <a:bodyPr>
            <a:spAutoFit/>
          </a:bodyPr>
          <a:lstStyle/>
          <a:p>
            <a:r>
              <a:rPr lang="en-HK" sz="1400" dirty="0">
                <a:hlinkClick r:id="rId2"/>
              </a:rPr>
              <a:t>https://github.com/marketplace/category/code-review</a:t>
            </a:r>
            <a:endParaRPr lang="en-HK" sz="1400" dirty="0"/>
          </a:p>
        </p:txBody>
      </p:sp>
    </p:spTree>
    <p:extLst>
      <p:ext uri="{BB962C8B-B14F-4D97-AF65-F5344CB8AC3E}">
        <p14:creationId xmlns:p14="http://schemas.microsoft.com/office/powerpoint/2010/main" val="113899991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Self-Study Home Exercise</a:t>
            </a:r>
            <a:br>
              <a:rPr lang="en-US" dirty="0"/>
            </a:br>
            <a:r>
              <a:rPr lang="en-US" dirty="0"/>
              <a:t>[no submission is needed]</a:t>
            </a:r>
          </a:p>
        </p:txBody>
      </p:sp>
      <p:sp>
        <p:nvSpPr>
          <p:cNvPr id="3" name="Content Placeholder 2"/>
          <p:cNvSpPr>
            <a:spLocks noGrp="1"/>
          </p:cNvSpPr>
          <p:nvPr>
            <p:ph idx="1"/>
          </p:nvPr>
        </p:nvSpPr>
        <p:spPr>
          <a:xfrm>
            <a:off x="303212" y="1371600"/>
            <a:ext cx="9036050" cy="4953000"/>
          </a:xfrm>
        </p:spPr>
        <p:txBody>
          <a:bodyPr/>
          <a:lstStyle/>
          <a:p>
            <a:r>
              <a:rPr lang="en-US" sz="2400" dirty="0"/>
              <a:t>Read Ref [1] </a:t>
            </a:r>
          </a:p>
          <a:p>
            <a:pPr lvl="1"/>
            <a:r>
              <a:rPr lang="en-US" sz="2000" dirty="0"/>
              <a:t>Find out the methods to increase team awareness </a:t>
            </a:r>
          </a:p>
          <a:p>
            <a:pPr lvl="1"/>
            <a:r>
              <a:rPr lang="en-US" sz="2000" dirty="0"/>
              <a:t>On page 5, a summary from a senior developer stated five benefits of code review. What are the benefits?</a:t>
            </a:r>
          </a:p>
          <a:p>
            <a:pPr lvl="1"/>
            <a:r>
              <a:rPr lang="en-US" sz="2000" dirty="0"/>
              <a:t>On pages 5-6, what can a team do to increase knowledge transfer?</a:t>
            </a:r>
          </a:p>
          <a:p>
            <a:pPr lvl="1"/>
            <a:r>
              <a:rPr lang="en-US" sz="2000" dirty="0"/>
              <a:t>On page 7, what are the stated problems if the quality of review code is slow?</a:t>
            </a:r>
          </a:p>
          <a:p>
            <a:pPr lvl="1"/>
            <a:r>
              <a:rPr lang="en-US" sz="2000" dirty="0"/>
              <a:t>On page 9, what are the recommendations? Do you agree?</a:t>
            </a:r>
          </a:p>
          <a:p>
            <a:r>
              <a:rPr lang="en-US" sz="2400" dirty="0"/>
              <a:t>Read Ref [5]</a:t>
            </a:r>
          </a:p>
          <a:p>
            <a:pPr lvl="1"/>
            <a:r>
              <a:rPr lang="en-US" sz="2000" dirty="0"/>
              <a:t>On slide 23, what are the key features of a tool to support code reviews that the author of the Slide Presentation believes the tool to have?</a:t>
            </a:r>
          </a:p>
          <a:p>
            <a:r>
              <a:rPr lang="en-US" sz="2400" dirty="0"/>
              <a:t>Self-Reflection</a:t>
            </a:r>
          </a:p>
          <a:p>
            <a:pPr lvl="1"/>
            <a:r>
              <a:rPr lang="en-US" sz="2000" dirty="0"/>
              <a:t>If your company asks you to incorporate MCR into your project but without providing addition budget ($), what and how you implement MCR for it?</a:t>
            </a:r>
          </a:p>
          <a:p>
            <a:pPr lvl="1"/>
            <a:r>
              <a:rPr lang="en-US" sz="2000" dirty="0"/>
              <a:t>Distance is a major MCR issue. How does a team (with members located in different cities and probably with different culture backgrounds) do MCR?</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38</a:t>
            </a:fld>
            <a:endParaRPr lang="en-US" dirty="0"/>
          </a:p>
        </p:txBody>
      </p:sp>
    </p:spTree>
    <p:extLst>
      <p:ext uri="{BB962C8B-B14F-4D97-AF65-F5344CB8AC3E}">
        <p14:creationId xmlns:p14="http://schemas.microsoft.com/office/powerpoint/2010/main" val="28715017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63DBD-C840-C4BD-888E-8B5D9E06D823}"/>
              </a:ext>
            </a:extLst>
          </p:cNvPr>
          <p:cNvSpPr>
            <a:spLocks noGrp="1"/>
          </p:cNvSpPr>
          <p:nvPr>
            <p:ph type="title"/>
          </p:nvPr>
        </p:nvSpPr>
        <p:spPr/>
        <p:txBody>
          <a:bodyPr/>
          <a:lstStyle/>
          <a:p>
            <a:r>
              <a:rPr lang="en-US" dirty="0"/>
              <a:t>AI-assisted MCR </a:t>
            </a:r>
            <a:endParaRPr lang="en-HK" dirty="0"/>
          </a:p>
        </p:txBody>
      </p:sp>
      <p:sp>
        <p:nvSpPr>
          <p:cNvPr id="3" name="Content Placeholder 2">
            <a:extLst>
              <a:ext uri="{FF2B5EF4-FFF2-40B4-BE49-F238E27FC236}">
                <a16:creationId xmlns:a16="http://schemas.microsoft.com/office/drawing/2014/main" id="{CCA67471-9914-6FFF-B1EB-8F88AD20252A}"/>
              </a:ext>
            </a:extLst>
          </p:cNvPr>
          <p:cNvSpPr>
            <a:spLocks noGrp="1"/>
          </p:cNvSpPr>
          <p:nvPr>
            <p:ph idx="1"/>
          </p:nvPr>
        </p:nvSpPr>
        <p:spPr/>
        <p:txBody>
          <a:bodyPr/>
          <a:lstStyle/>
          <a:p>
            <a:r>
              <a:rPr lang="en-US" sz="2800" dirty="0"/>
              <a:t>AI-Assisted Assessment of Coding Practices in Modern Code Review in Google [25]</a:t>
            </a:r>
          </a:p>
          <a:p>
            <a:r>
              <a:rPr lang="en-US" sz="2800" dirty="0"/>
              <a:t>Code Review with GitHub Copilot</a:t>
            </a:r>
          </a:p>
          <a:p>
            <a:pPr lvl="1"/>
            <a:r>
              <a:rPr lang="en-HK" sz="2400" dirty="0"/>
              <a:t>https://docs.github.com/en/copilot/how-tos/use-copilot-agents/request-a-code-review/use-code-review</a:t>
            </a:r>
          </a:p>
        </p:txBody>
      </p:sp>
      <p:sp>
        <p:nvSpPr>
          <p:cNvPr id="4" name="Slide Number Placeholder 3">
            <a:extLst>
              <a:ext uri="{FF2B5EF4-FFF2-40B4-BE49-F238E27FC236}">
                <a16:creationId xmlns:a16="http://schemas.microsoft.com/office/drawing/2014/main" id="{A7FC5FD8-8440-DE39-736D-9AC680461AA0}"/>
              </a:ext>
            </a:extLst>
          </p:cNvPr>
          <p:cNvSpPr>
            <a:spLocks noGrp="1"/>
          </p:cNvSpPr>
          <p:nvPr>
            <p:ph type="sldNum" sz="quarter" idx="12"/>
          </p:nvPr>
        </p:nvSpPr>
        <p:spPr/>
        <p:txBody>
          <a:bodyPr/>
          <a:lstStyle/>
          <a:p>
            <a:pPr>
              <a:defRPr/>
            </a:pPr>
            <a:fld id="{63B8F44C-0EDE-4D7D-9086-BD1CF3CE7AF7}" type="slidenum">
              <a:rPr lang="en-US" smtClean="0"/>
              <a:pPr>
                <a:defRPr/>
              </a:pPr>
              <a:t>39</a:t>
            </a:fld>
            <a:endParaRPr lang="en-US"/>
          </a:p>
        </p:txBody>
      </p:sp>
    </p:spTree>
    <p:extLst>
      <p:ext uri="{BB962C8B-B14F-4D97-AF65-F5344CB8AC3E}">
        <p14:creationId xmlns:p14="http://schemas.microsoft.com/office/powerpoint/2010/main" val="11165717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Code Review</a:t>
            </a:r>
          </a:p>
        </p:txBody>
      </p:sp>
      <p:sp>
        <p:nvSpPr>
          <p:cNvPr id="3" name="Content Placeholder 2"/>
          <p:cNvSpPr>
            <a:spLocks noGrp="1"/>
          </p:cNvSpPr>
          <p:nvPr>
            <p:ph idx="1"/>
          </p:nvPr>
        </p:nvSpPr>
        <p:spPr/>
        <p:txBody>
          <a:bodyPr/>
          <a:lstStyle/>
          <a:p>
            <a:r>
              <a:rPr lang="en-US" sz="2800" dirty="0"/>
              <a:t>Performing human inspection of the source code by developers other than the author of the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2819400"/>
            <a:ext cx="4926991" cy="3948162"/>
          </a:xfrm>
          <a:prstGeom prst="rect">
            <a:avLst/>
          </a:prstGeom>
        </p:spPr>
      </p:pic>
      <p:sp>
        <p:nvSpPr>
          <p:cNvPr id="6" name="TextBox 5"/>
          <p:cNvSpPr txBox="1"/>
          <p:nvPr/>
        </p:nvSpPr>
        <p:spPr>
          <a:xfrm>
            <a:off x="5339740" y="3374157"/>
            <a:ext cx="3878872" cy="2308324"/>
          </a:xfrm>
          <a:prstGeom prst="rect">
            <a:avLst/>
          </a:prstGeom>
          <a:noFill/>
        </p:spPr>
        <p:txBody>
          <a:bodyPr wrap="square" rtlCol="0">
            <a:spAutoFit/>
          </a:bodyPr>
          <a:lstStyle/>
          <a:p>
            <a:r>
              <a:rPr lang="en-US" sz="2400" dirty="0"/>
              <a:t>Apart from finding bugs, code review has </a:t>
            </a:r>
            <a:r>
              <a:rPr lang="en-US" sz="2400" b="1" dirty="0"/>
              <a:t>many other purposes</a:t>
            </a:r>
            <a:r>
              <a:rPr lang="en-US" sz="2400" dirty="0"/>
              <a:t>: code improvement, alternative solutions, knowledge transfer, team building, and so on.</a:t>
            </a:r>
          </a:p>
        </p:txBody>
      </p:sp>
      <p:sp>
        <p:nvSpPr>
          <p:cNvPr id="7" name="TextBox 6"/>
          <p:cNvSpPr txBox="1"/>
          <p:nvPr/>
        </p:nvSpPr>
        <p:spPr>
          <a:xfrm>
            <a:off x="4435769" y="6244342"/>
            <a:ext cx="604653" cy="523220"/>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506116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p:txBody>
          <a:bodyPr/>
          <a:lstStyle/>
          <a:p>
            <a:pPr marL="514350" indent="-514350">
              <a:buFont typeface="+mj-lt"/>
              <a:buAutoNum type="arabicPeriod"/>
            </a:pPr>
            <a:r>
              <a:rPr lang="en-US" sz="1600" dirty="0"/>
              <a:t>Alberto </a:t>
            </a:r>
            <a:r>
              <a:rPr lang="en-US" sz="1600" dirty="0" err="1"/>
              <a:t>Bacchelli</a:t>
            </a:r>
            <a:r>
              <a:rPr lang="en-US" sz="1600" dirty="0"/>
              <a:t> and Christian Bird. 2013. Expectations, outcomes, and challenges of modern code review. In</a:t>
            </a:r>
            <a:r>
              <a:rPr lang="en-US" sz="1600" i="1" dirty="0"/>
              <a:t> Proceedings of the 2013 International Conference on Software Engineering (ICSE '13). </a:t>
            </a:r>
            <a:r>
              <a:rPr lang="en-US" sz="1600" dirty="0"/>
              <a:t>IEEE Press, Piscataway, NJ, USA, 712-721.</a:t>
            </a:r>
          </a:p>
          <a:p>
            <a:pPr marL="514350" indent="-514350">
              <a:buFont typeface="+mj-lt"/>
              <a:buAutoNum type="arabicPeriod"/>
            </a:pPr>
            <a:r>
              <a:rPr lang="en-US" sz="1600" dirty="0"/>
              <a:t>Christopher Thompson and David Wagner. 2017. A Large-Scale Study of Modern Code Review and Security in Open Source Projects. In </a:t>
            </a:r>
            <a:r>
              <a:rPr lang="en-US" sz="1600" i="1" dirty="0"/>
              <a:t>Proceedings of the 13th International Conference on Predictive Models and Data Analytics in Software Engineering</a:t>
            </a:r>
            <a:r>
              <a:rPr lang="en-US" sz="1600" dirty="0"/>
              <a:t> (</a:t>
            </a:r>
            <a:r>
              <a:rPr lang="en-US" sz="1600" i="1" dirty="0"/>
              <a:t>PROMISE</a:t>
            </a:r>
            <a:r>
              <a:rPr lang="en-US" sz="1600" dirty="0"/>
              <a:t>). ACM, New York, NY, USA, 83-92. DOI: </a:t>
            </a:r>
            <a:r>
              <a:rPr lang="en-US" sz="1600" dirty="0">
                <a:hlinkClick r:id="rId2"/>
              </a:rPr>
              <a:t>https://doi.org/10.1145/3127005.3127014</a:t>
            </a:r>
            <a:endParaRPr lang="en-US" sz="1600" dirty="0"/>
          </a:p>
          <a:p>
            <a:pPr marL="977900" lvl="1" indent="-514350"/>
            <a:r>
              <a:rPr lang="en-US" sz="1800" dirty="0"/>
              <a:t>Code review appears not to be a good choice for identifying security bugs</a:t>
            </a:r>
          </a:p>
          <a:p>
            <a:pPr marL="514350" indent="-514350">
              <a:buFont typeface="+mj-lt"/>
              <a:buAutoNum type="arabicPeriod"/>
            </a:pPr>
            <a:r>
              <a:rPr lang="en-US" sz="1600" dirty="0"/>
              <a:t>Caitlin </a:t>
            </a:r>
            <a:r>
              <a:rPr lang="en-US" sz="1600" dirty="0" err="1"/>
              <a:t>Sadowski</a:t>
            </a:r>
            <a:r>
              <a:rPr lang="en-US" sz="1600" dirty="0"/>
              <a:t>, Emma </a:t>
            </a:r>
            <a:r>
              <a:rPr lang="en-US" sz="1600" dirty="0" err="1"/>
              <a:t>Söderberg</a:t>
            </a:r>
            <a:r>
              <a:rPr lang="en-US" sz="1600" dirty="0"/>
              <a:t>, Luke Church, Michal Sipko, and Alberto </a:t>
            </a:r>
            <a:r>
              <a:rPr lang="en-US" sz="1600" dirty="0" err="1"/>
              <a:t>Bacchelli</a:t>
            </a:r>
            <a:r>
              <a:rPr lang="en-US" sz="1600" dirty="0"/>
              <a:t>. 2018. Modern code review: a case study at google. In </a:t>
            </a:r>
            <a:r>
              <a:rPr lang="en-US" sz="1600" i="1" dirty="0"/>
              <a:t>Proceedings of the 40th International Conference on Software Engineering: Software Engineering in Practice</a:t>
            </a:r>
            <a:r>
              <a:rPr lang="en-US" sz="1600" dirty="0"/>
              <a:t> (</a:t>
            </a:r>
            <a:r>
              <a:rPr lang="en-US" sz="1600" i="1" dirty="0"/>
              <a:t>ICSE-SEIP '18). </a:t>
            </a:r>
            <a:r>
              <a:rPr lang="en-US" sz="1600" dirty="0"/>
              <a:t>ACM, New York, NY, USA, 181-190. DOI: </a:t>
            </a:r>
            <a:r>
              <a:rPr lang="en-US" sz="1600" dirty="0">
                <a:hlinkClick r:id="rId3"/>
              </a:rPr>
              <a:t>https://doi.org/10.1145/3183519.3183525</a:t>
            </a:r>
            <a:endParaRPr lang="en-US" sz="1600" dirty="0"/>
          </a:p>
          <a:p>
            <a:pPr marL="514350" indent="-514350">
              <a:buFont typeface="+mj-lt"/>
              <a:buAutoNum type="arabicPeriod"/>
            </a:pPr>
            <a:r>
              <a:rPr lang="en-US" sz="1600" dirty="0" err="1"/>
              <a:t>Davide</a:t>
            </a:r>
            <a:r>
              <a:rPr lang="en-US" sz="1600" dirty="0"/>
              <a:t> </a:t>
            </a:r>
            <a:r>
              <a:rPr lang="en-US" sz="1600" dirty="0" err="1"/>
              <a:t>Spadini</a:t>
            </a:r>
            <a:r>
              <a:rPr lang="en-US" sz="1600" dirty="0"/>
              <a:t>, </a:t>
            </a:r>
            <a:r>
              <a:rPr lang="en-US" sz="1600" dirty="0" err="1"/>
              <a:t>Maurício</a:t>
            </a:r>
            <a:r>
              <a:rPr lang="en-US" sz="1600" dirty="0"/>
              <a:t> </a:t>
            </a:r>
            <a:r>
              <a:rPr lang="en-US" sz="1600" dirty="0" err="1"/>
              <a:t>Aniche</a:t>
            </a:r>
            <a:r>
              <a:rPr lang="en-US" sz="1600" dirty="0"/>
              <a:t>, Margaret-Anne </a:t>
            </a:r>
            <a:r>
              <a:rPr lang="en-US" sz="1600" dirty="0" err="1"/>
              <a:t>Storey</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2018. </a:t>
            </a:r>
            <a:r>
              <a:rPr lang="en-US" sz="1600" i="1" dirty="0"/>
              <a:t>When testing meets code review: why and how developers review tests. In Proceedings of the 40th International Conference on Software Engineering</a:t>
            </a:r>
            <a:r>
              <a:rPr lang="en-US" sz="1600" dirty="0"/>
              <a:t> (ICSE '18). ACM, New York, NY, USA, 677-687. DOI: https://doi.org/10.1145/3180155.3180192</a:t>
            </a:r>
          </a:p>
          <a:p>
            <a:pPr marL="514350" indent="-514350">
              <a:buFont typeface="+mj-lt"/>
              <a:buAutoNum type="arabicPeriod"/>
            </a:pPr>
            <a:r>
              <a:rPr lang="en-US" sz="1600" dirty="0" err="1"/>
              <a:t>SlideShare</a:t>
            </a:r>
            <a:r>
              <a:rPr lang="en-US" sz="1600" dirty="0"/>
              <a:t>: https://www.slideshare.net/excellaco/modern-code-review</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40</a:t>
            </a:fld>
            <a:endParaRPr lang="en-US"/>
          </a:p>
        </p:txBody>
      </p:sp>
    </p:spTree>
    <p:extLst>
      <p:ext uri="{BB962C8B-B14F-4D97-AF65-F5344CB8AC3E}">
        <p14:creationId xmlns:p14="http://schemas.microsoft.com/office/powerpoint/2010/main" val="31377756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6"/>
            </a:pPr>
            <a:r>
              <a:rPr lang="en-US" sz="1600" dirty="0"/>
              <a:t>M. E. Fagan. 1976. Design and code inspections to reduce errors in program development. IBM System Journal, 15, 3 (September 1976), 182-211. DOI=http://dx.doi.org/10.1147/sj.153.0182</a:t>
            </a:r>
          </a:p>
          <a:p>
            <a:pPr>
              <a:buFont typeface="+mj-lt"/>
              <a:buAutoNum type="arabicPeriod" startAt="6"/>
            </a:pPr>
            <a:r>
              <a:rPr lang="en-US" sz="1600" dirty="0"/>
              <a:t>Peter C. Rigby and Christian Bird. 2013. Convergent contemporary software peer review practices. In Proceedings of the 2013 9th Joint Meeting on Foundations of Software Engineering (ESEC/FSE 2013). ACM, New York, NY, USA, 202-212. DOI: </a:t>
            </a:r>
            <a:r>
              <a:rPr lang="en-US" sz="1600" dirty="0">
                <a:hlinkClick r:id="rId2"/>
              </a:rPr>
              <a:t>https://doi.org/10.1145/2491411.2491444</a:t>
            </a:r>
            <a:endParaRPr lang="en-US" sz="1600" dirty="0"/>
          </a:p>
          <a:p>
            <a:pPr>
              <a:buFont typeface="+mj-lt"/>
              <a:buAutoNum type="arabicPeriod" startAt="6"/>
            </a:pPr>
            <a:r>
              <a:rPr lang="en-US" sz="1600" dirty="0"/>
              <a:t>Wikipedia. List of tools for code review. </a:t>
            </a:r>
            <a:r>
              <a:rPr lang="en-US" sz="1600" dirty="0">
                <a:hlinkClick r:id="rId3"/>
              </a:rPr>
              <a:t>https://en.wikipedia.org/wiki/List_of_tools_for_code_review</a:t>
            </a:r>
            <a:r>
              <a:rPr lang="en-US" sz="1600" dirty="0"/>
              <a:t> . 2018</a:t>
            </a:r>
          </a:p>
          <a:p>
            <a:pPr>
              <a:buFont typeface="+mj-lt"/>
              <a:buAutoNum type="arabicPeriod" startAt="6"/>
            </a:pPr>
            <a:r>
              <a:rPr lang="en-US" sz="1600" dirty="0"/>
              <a:t>Gerrit: </a:t>
            </a:r>
            <a:r>
              <a:rPr lang="en-US" sz="1600" dirty="0">
                <a:hlinkClick r:id="rId4"/>
              </a:rPr>
              <a:t>https://www.gerritcodereview.com/</a:t>
            </a:r>
            <a:r>
              <a:rPr lang="en-US" sz="1600" dirty="0"/>
              <a:t> Last access 2021</a:t>
            </a:r>
          </a:p>
          <a:p>
            <a:pPr>
              <a:buFont typeface="+mj-lt"/>
              <a:buAutoNum type="arabicPeriod" startAt="6"/>
            </a:pPr>
            <a:r>
              <a:rPr lang="en-US" sz="1600" dirty="0" err="1"/>
              <a:t>ReviewBoard</a:t>
            </a:r>
            <a:r>
              <a:rPr lang="en-US" sz="1600" dirty="0"/>
              <a:t>: </a:t>
            </a:r>
            <a:r>
              <a:rPr lang="en-US" sz="1600" dirty="0">
                <a:hlinkClick r:id="rId5"/>
              </a:rPr>
              <a:t>https://www.reviewboard.org/</a:t>
            </a:r>
            <a:r>
              <a:rPr lang="en-US" sz="1600" dirty="0"/>
              <a:t> Last access 2021</a:t>
            </a:r>
          </a:p>
          <a:p>
            <a:pPr>
              <a:buFont typeface="+mj-lt"/>
              <a:buAutoNum type="arabicPeriod" startAt="6"/>
            </a:pPr>
            <a:r>
              <a:rPr lang="en-US" sz="1600" dirty="0"/>
              <a:t>Phabricator  </a:t>
            </a:r>
            <a:r>
              <a:rPr lang="en-US" sz="1600" dirty="0">
                <a:hlinkClick r:id="rId6"/>
              </a:rPr>
              <a:t>https://www.phacility.com/</a:t>
            </a:r>
            <a:r>
              <a:rPr lang="en-US" sz="1600" dirty="0"/>
              <a:t> Last access 2021</a:t>
            </a:r>
          </a:p>
          <a:p>
            <a:pPr>
              <a:buFont typeface="+mj-lt"/>
              <a:buAutoNum type="arabicPeriod" startAt="6"/>
            </a:pPr>
            <a:r>
              <a:rPr lang="en-US" sz="1600" dirty="0"/>
              <a:t>Luca </a:t>
            </a:r>
            <a:r>
              <a:rPr lang="en-US" sz="1600" dirty="0" err="1"/>
              <a:t>Pascarella</a:t>
            </a:r>
            <a:r>
              <a:rPr lang="en-US" sz="1600" dirty="0"/>
              <a:t>, </a:t>
            </a:r>
            <a:r>
              <a:rPr lang="en-US" sz="1600" dirty="0" err="1"/>
              <a:t>Davide</a:t>
            </a:r>
            <a:r>
              <a:rPr lang="en-US" sz="1600" dirty="0"/>
              <a:t> </a:t>
            </a:r>
            <a:r>
              <a:rPr lang="en-US" sz="1600" dirty="0" err="1"/>
              <a:t>Spadini</a:t>
            </a:r>
            <a:r>
              <a:rPr lang="en-US" sz="1600" dirty="0"/>
              <a:t>, Fabio </a:t>
            </a:r>
            <a:r>
              <a:rPr lang="en-US" sz="1600" dirty="0" err="1"/>
              <a:t>Palomba</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2018. Information Needs in Contemporary Code Review. Proc. ACM Hum.-</a:t>
            </a:r>
            <a:r>
              <a:rPr lang="en-US" sz="1600" dirty="0" err="1"/>
              <a:t>Comput</a:t>
            </a:r>
            <a:r>
              <a:rPr lang="en-US" sz="1600" dirty="0"/>
              <a:t>. Interact. 2, CSCW, Article 135 (November 2018), 27 pages. DOI: </a:t>
            </a:r>
            <a:r>
              <a:rPr lang="en-US" sz="1600" dirty="0">
                <a:hlinkClick r:id="rId7"/>
              </a:rPr>
              <a:t>https://doi.org/10.1145/3274404</a:t>
            </a:r>
            <a:endParaRPr lang="en-US" sz="1600" dirty="0"/>
          </a:p>
          <a:p>
            <a:pPr>
              <a:buFont typeface="+mj-lt"/>
              <a:buAutoNum type="arabicPeriod" startAt="6"/>
            </a:pPr>
            <a:r>
              <a:rPr lang="en-US" sz="1600" dirty="0" err="1"/>
              <a:t>Achyudh</a:t>
            </a:r>
            <a:r>
              <a:rPr lang="en-US" sz="1600" dirty="0"/>
              <a:t> Ram, </a:t>
            </a:r>
            <a:r>
              <a:rPr lang="en-US" sz="1600" dirty="0" err="1"/>
              <a:t>Anand</a:t>
            </a:r>
            <a:r>
              <a:rPr lang="en-US" sz="1600" dirty="0"/>
              <a:t> Ashok </a:t>
            </a:r>
            <a:r>
              <a:rPr lang="en-US" sz="1600" dirty="0" err="1"/>
              <a:t>Sawant</a:t>
            </a:r>
            <a:r>
              <a:rPr lang="en-US" sz="1600" dirty="0"/>
              <a:t>, Marco </a:t>
            </a:r>
            <a:r>
              <a:rPr lang="en-US" sz="1600" dirty="0" err="1"/>
              <a:t>Castelluccio</a:t>
            </a:r>
            <a:r>
              <a:rPr lang="en-US" sz="1600" dirty="0"/>
              <a:t>, and Alberto </a:t>
            </a:r>
            <a:r>
              <a:rPr lang="en-US" sz="1600" dirty="0" err="1"/>
              <a:t>Bacchelli</a:t>
            </a:r>
            <a:r>
              <a:rPr lang="en-US" sz="1600" dirty="0"/>
              <a:t>. 2018. What makes a code change easier to review: an empirical investigation on code change reviewability. In Proceedings of the 2018 26th ACM Joint Meeting on European Software Engineering Conference and Symposium on the Foundations of Software Engineering (ESEC/FSE 2018). 201-212. DOI: </a:t>
            </a:r>
            <a:r>
              <a:rPr lang="en-US" sz="1600" dirty="0">
                <a:hlinkClick r:id="rId8"/>
              </a:rPr>
              <a:t>https://doi.org/10.1145/3236024.3236080</a:t>
            </a:r>
            <a:endParaRPr lang="en-US" sz="1600" dirty="0"/>
          </a:p>
          <a:p>
            <a:pPr>
              <a:buFont typeface="+mj-lt"/>
              <a:buAutoNum type="arabicPeriod" startAt="6"/>
            </a:pPr>
            <a:r>
              <a:rPr lang="en-US" sz="1600" dirty="0"/>
              <a:t>Felipe Ebert, Fernando Castor, Nicole </a:t>
            </a:r>
            <a:r>
              <a:rPr lang="en-US" sz="1600" dirty="0" err="1"/>
              <a:t>Novielli</a:t>
            </a:r>
            <a:r>
              <a:rPr lang="en-US" sz="1600" dirty="0"/>
              <a:t>, Alexander </a:t>
            </a:r>
            <a:r>
              <a:rPr lang="en-US" sz="1600" dirty="0" err="1"/>
              <a:t>Serebrenik</a:t>
            </a:r>
            <a:r>
              <a:rPr lang="en-US" sz="1600" dirty="0"/>
              <a:t>: Confusion in Code Reviews: Reasons, Impacts, and Coping Strategies. In Proceedings of 26th IEEE International Conference on Software Analysis, Evolution and Reengineering, SANER 2019. 49-60. </a:t>
            </a:r>
            <a:r>
              <a:rPr lang="en-US" sz="1600" dirty="0">
                <a:hlinkClick r:id="rId9"/>
              </a:rPr>
              <a:t>https://doi.org/10.1109/SANER.2019.8668024</a:t>
            </a:r>
            <a:r>
              <a:rPr lang="en-US" sz="1600" dirty="0"/>
              <a:t> </a:t>
            </a:r>
          </a:p>
          <a:p>
            <a:pPr>
              <a:buFont typeface="+mj-lt"/>
              <a:buAutoNum type="arabicPeriod" startAt="6"/>
            </a:pPr>
            <a:endParaRPr lang="en-US" sz="1600" dirty="0"/>
          </a:p>
          <a:p>
            <a:pPr>
              <a:buFont typeface="+mj-lt"/>
              <a:buAutoNum type="arabicPeriod" startAt="6"/>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41</a:t>
            </a:fld>
            <a:endParaRPr lang="en-US"/>
          </a:p>
        </p:txBody>
      </p:sp>
    </p:spTree>
    <p:extLst>
      <p:ext uri="{BB962C8B-B14F-4D97-AF65-F5344CB8AC3E}">
        <p14:creationId xmlns:p14="http://schemas.microsoft.com/office/powerpoint/2010/main" val="86538648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15"/>
            </a:pPr>
            <a:r>
              <a:rPr lang="en-US" sz="1600" dirty="0"/>
              <a:t>Davide </a:t>
            </a:r>
            <a:r>
              <a:rPr lang="en-US" sz="1600" dirty="0" err="1"/>
              <a:t>Spadini</a:t>
            </a:r>
            <a:r>
              <a:rPr lang="en-US" sz="1600" dirty="0"/>
              <a:t>, Fabio </a:t>
            </a:r>
            <a:r>
              <a:rPr lang="en-US" sz="1600" dirty="0" err="1"/>
              <a:t>Palomba</a:t>
            </a:r>
            <a:r>
              <a:rPr lang="en-US" sz="1600" dirty="0"/>
              <a:t>, Tobias Baum, Stefan </a:t>
            </a:r>
            <a:r>
              <a:rPr lang="en-US" sz="1600" dirty="0" err="1"/>
              <a:t>Hanenberg</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2019. Test-driven code review: an empirical study. In Proceedings of the 41st International Conference on Software Engineering (ICSE '19). IEEE Press, 1061–1072. </a:t>
            </a:r>
            <a:r>
              <a:rPr lang="en-US" sz="1600" dirty="0" err="1"/>
              <a:t>DOI:https</a:t>
            </a:r>
            <a:r>
              <a:rPr lang="en-US" sz="1600" dirty="0"/>
              <a:t>://doi.org/10.1109/ICSE.2019.00110</a:t>
            </a:r>
          </a:p>
          <a:p>
            <a:pPr>
              <a:buFont typeface="+mj-lt"/>
              <a:buAutoNum type="arabicPeriod" startAt="15"/>
            </a:pPr>
            <a:r>
              <a:rPr lang="en-US" sz="1600" dirty="0"/>
              <a:t>Maria </a:t>
            </a:r>
            <a:r>
              <a:rPr lang="en-US" sz="1600" dirty="0" err="1"/>
              <a:t>Caulo</a:t>
            </a:r>
            <a:r>
              <a:rPr lang="en-US" sz="1600" dirty="0"/>
              <a:t>, Bin Lin, Gabriele </a:t>
            </a:r>
            <a:r>
              <a:rPr lang="en-US" sz="1600" dirty="0" err="1"/>
              <a:t>Bavota</a:t>
            </a:r>
            <a:r>
              <a:rPr lang="en-US" sz="1600" dirty="0"/>
              <a:t>, Giuseppe </a:t>
            </a:r>
            <a:r>
              <a:rPr lang="en-US" sz="1600" dirty="0" err="1"/>
              <a:t>Scanniello</a:t>
            </a:r>
            <a:r>
              <a:rPr lang="en-US" sz="1600" dirty="0"/>
              <a:t>, Michele Lanza. Knowledge Transfer in Modern Code Review. In Proceedings of 28th IEEE/ACM International Conference on Program Comprehension (ICPC 2020). </a:t>
            </a:r>
            <a:r>
              <a:rPr lang="en-HK" sz="1600" dirty="0">
                <a:hlinkClick r:id="rId2"/>
              </a:rPr>
              <a:t>https://binlin.info/downloads/Caulo2020a.pdf</a:t>
            </a:r>
            <a:endParaRPr lang="en-US" sz="1600" dirty="0"/>
          </a:p>
          <a:p>
            <a:pPr>
              <a:buFont typeface="+mj-lt"/>
              <a:buAutoNum type="arabicPeriod" startAt="15"/>
            </a:pPr>
            <a:r>
              <a:rPr lang="en-US" sz="1600" dirty="0" err="1"/>
              <a:t>Github</a:t>
            </a:r>
            <a:r>
              <a:rPr lang="en-US" sz="1600" dirty="0"/>
              <a:t> Docs: </a:t>
            </a:r>
            <a:r>
              <a:rPr lang="en-US" sz="1600" dirty="0">
                <a:hlinkClick r:id="rId3"/>
              </a:rPr>
              <a:t>https://docs.github.com/en/github</a:t>
            </a:r>
            <a:r>
              <a:rPr lang="en-US" sz="1600" dirty="0"/>
              <a:t> Last access 2021</a:t>
            </a:r>
          </a:p>
          <a:p>
            <a:pPr>
              <a:buFont typeface="+mj-lt"/>
              <a:buAutoNum type="arabicPeriod" startAt="15"/>
            </a:pPr>
            <a:r>
              <a:rPr lang="en-US" sz="1600" dirty="0" err="1"/>
              <a:t>Moataz</a:t>
            </a:r>
            <a:r>
              <a:rPr lang="en-US" sz="1600" dirty="0"/>
              <a:t> </a:t>
            </a:r>
            <a:r>
              <a:rPr lang="en-US" sz="1600" dirty="0" err="1"/>
              <a:t>Chouchen</a:t>
            </a:r>
            <a:r>
              <a:rPr lang="en-US" sz="1600" dirty="0"/>
              <a:t>, Ali </a:t>
            </a:r>
            <a:r>
              <a:rPr lang="en-US" sz="1600" dirty="0" err="1"/>
              <a:t>Ouni</a:t>
            </a:r>
            <a:r>
              <a:rPr lang="en-US" sz="1600" dirty="0"/>
              <a:t>, </a:t>
            </a:r>
            <a:r>
              <a:rPr lang="en-US" sz="1600" dirty="0" err="1"/>
              <a:t>Raula</a:t>
            </a:r>
            <a:r>
              <a:rPr lang="en-US" sz="1600" dirty="0"/>
              <a:t> </a:t>
            </a:r>
            <a:r>
              <a:rPr lang="en-US" sz="1600" dirty="0" err="1"/>
              <a:t>Gaikovina</a:t>
            </a:r>
            <a:r>
              <a:rPr lang="en-US" sz="1600" dirty="0"/>
              <a:t> Kula, Dong Wang, </a:t>
            </a:r>
            <a:r>
              <a:rPr lang="en-US" sz="1600" dirty="0" err="1"/>
              <a:t>Patanamon</a:t>
            </a:r>
            <a:r>
              <a:rPr lang="en-US" sz="1600" dirty="0"/>
              <a:t> </a:t>
            </a:r>
            <a:r>
              <a:rPr lang="en-US" sz="1600" dirty="0" err="1"/>
              <a:t>Thongtanunam</a:t>
            </a:r>
            <a:r>
              <a:rPr lang="en-US" sz="1600" dirty="0"/>
              <a:t>, Mohamed </a:t>
            </a:r>
            <a:r>
              <a:rPr lang="en-US" sz="1600" dirty="0" err="1"/>
              <a:t>Wiem</a:t>
            </a:r>
            <a:r>
              <a:rPr lang="en-US" sz="1600" dirty="0"/>
              <a:t> </a:t>
            </a:r>
            <a:r>
              <a:rPr lang="en-US" sz="1600" dirty="0" err="1"/>
              <a:t>Mkaouer</a:t>
            </a:r>
            <a:r>
              <a:rPr lang="en-US" sz="1600" dirty="0"/>
              <a:t>, Kenichi Matsumoto. 2021. Anti-patterns in Modern Code Review: Symptoms and Prevalence. SANDER 2021, pp 531-535, 2021.</a:t>
            </a:r>
          </a:p>
          <a:p>
            <a:pPr>
              <a:buFont typeface="+mj-lt"/>
              <a:buAutoNum type="arabicPeriod" startAt="15"/>
            </a:pPr>
            <a:r>
              <a:rPr lang="en-US" sz="1600" dirty="0"/>
              <a:t>Nicole Davila, Ingrid Nunes. A systematic literature review and taxonomy of modern code review. Journal of Systems and Software 177 (2021): article 110951 . </a:t>
            </a:r>
            <a:r>
              <a:rPr lang="en-US" sz="1600" dirty="0">
                <a:hlinkClick r:id="rId4"/>
              </a:rPr>
              <a:t>https://doi.org/10.1016/j.jss.2021.110951</a:t>
            </a:r>
            <a:endParaRPr lang="en-US" sz="1600" dirty="0"/>
          </a:p>
          <a:p>
            <a:pPr>
              <a:buFont typeface="+mj-lt"/>
              <a:buAutoNum type="arabicPeriod" startAt="15"/>
            </a:pPr>
            <a:r>
              <a:rPr lang="en-US" sz="1600" dirty="0" err="1"/>
              <a:t>Ruiyin</a:t>
            </a:r>
            <a:r>
              <a:rPr lang="en-US" sz="1600" dirty="0"/>
              <a:t> Li, Mohamed Soliman, Peng Liang, Paris </a:t>
            </a:r>
            <a:r>
              <a:rPr lang="en-US" sz="1600" dirty="0" err="1"/>
              <a:t>Avgeriou</a:t>
            </a:r>
            <a:r>
              <a:rPr lang="en-US" sz="1600" dirty="0"/>
              <a:t>. Symptoms of Architecture Erosion in Code Reviews: A Study of Two OpenStack Projects. 2022 IEEE 19th International Conference on Software Architecture (ICSA 2022), pp 24-35, 2022.</a:t>
            </a:r>
          </a:p>
          <a:p>
            <a:pPr>
              <a:buFont typeface="+mj-lt"/>
              <a:buAutoNum type="arabicPeriod" startAt="15"/>
            </a:pPr>
            <a:r>
              <a:rPr lang="en-US" sz="1600" dirty="0" err="1"/>
              <a:t>Glenford</a:t>
            </a:r>
            <a:r>
              <a:rPr lang="en-US" sz="1600" dirty="0"/>
              <a:t> J. Myers. A Controlled Experiment in Program Testing and Code Walkthroughs Inspections. CACM, 1978 21(9): 760-768, 1979.  </a:t>
            </a:r>
          </a:p>
          <a:p>
            <a:pPr>
              <a:buFont typeface="+mj-lt"/>
              <a:buAutoNum type="arabicPeriod" startAt="15"/>
            </a:pPr>
            <a:r>
              <a:rPr lang="en-US" sz="1600" dirty="0"/>
              <a:t>Venkatesh Potluri, </a:t>
            </a:r>
            <a:r>
              <a:rPr lang="en-US" sz="1600" dirty="0" err="1"/>
              <a:t>Maulishree</a:t>
            </a:r>
            <a:r>
              <a:rPr lang="en-US" sz="1600" dirty="0"/>
              <a:t> Pandey, Andrew </a:t>
            </a:r>
            <a:r>
              <a:rPr lang="en-US" sz="1600" dirty="0" err="1"/>
              <a:t>Begel</a:t>
            </a:r>
            <a:r>
              <a:rPr lang="en-US" sz="1600" dirty="0"/>
              <a:t>, Michael Barnett, Scott </a:t>
            </a:r>
            <a:r>
              <a:rPr lang="en-US" sz="1600" dirty="0" err="1"/>
              <a:t>Reitherman</a:t>
            </a:r>
            <a:r>
              <a:rPr lang="en-US" sz="1600" dirty="0"/>
              <a:t>: </a:t>
            </a:r>
            <a:r>
              <a:rPr lang="en-US" sz="1600" dirty="0" err="1"/>
              <a:t>CodeWalk</a:t>
            </a:r>
            <a:r>
              <a:rPr lang="en-US" sz="1600" dirty="0"/>
              <a:t>: Facilitating Shared Awareness in Mixed-Ability Collaborative Software Development. ASSETS 2022: 20:1-20:16</a:t>
            </a:r>
          </a:p>
          <a:p>
            <a:pPr>
              <a:buFont typeface="+mj-lt"/>
              <a:buAutoNum type="arabicPeriod" startAt="15"/>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42</a:t>
            </a:fld>
            <a:endParaRPr lang="en-US" dirty="0"/>
          </a:p>
        </p:txBody>
      </p:sp>
    </p:spTree>
    <p:extLst>
      <p:ext uri="{BB962C8B-B14F-4D97-AF65-F5344CB8AC3E}">
        <p14:creationId xmlns:p14="http://schemas.microsoft.com/office/powerpoint/2010/main" val="100211940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23"/>
            </a:pPr>
            <a:r>
              <a:rPr lang="en-US" sz="1600" dirty="0" err="1"/>
              <a:t>Eman</a:t>
            </a:r>
            <a:r>
              <a:rPr lang="en-US" sz="1600" dirty="0"/>
              <a:t> Abdullah </a:t>
            </a:r>
            <a:r>
              <a:rPr lang="en-US" sz="1600" dirty="0" err="1"/>
              <a:t>AlOmar</a:t>
            </a:r>
            <a:r>
              <a:rPr lang="en-US" sz="1600" dirty="0"/>
              <a:t>, Hussein </a:t>
            </a:r>
            <a:r>
              <a:rPr lang="en-US" sz="1600" dirty="0" err="1"/>
              <a:t>Alrubaye</a:t>
            </a:r>
            <a:r>
              <a:rPr lang="en-US" sz="1600" dirty="0"/>
              <a:t>, Mohamed </a:t>
            </a:r>
            <a:r>
              <a:rPr lang="en-US" sz="1600" dirty="0" err="1"/>
              <a:t>Wiem</a:t>
            </a:r>
            <a:r>
              <a:rPr lang="en-US" sz="1600" dirty="0"/>
              <a:t> </a:t>
            </a:r>
            <a:r>
              <a:rPr lang="en-US" sz="1600" dirty="0" err="1"/>
              <a:t>Mkaouer</a:t>
            </a:r>
            <a:r>
              <a:rPr lang="en-US" sz="1600" dirty="0"/>
              <a:t>, Ali </a:t>
            </a:r>
            <a:r>
              <a:rPr lang="en-US" sz="1600" dirty="0" err="1"/>
              <a:t>Ouni</a:t>
            </a:r>
            <a:r>
              <a:rPr lang="en-US" sz="1600" dirty="0"/>
              <a:t>, Marouane </a:t>
            </a:r>
            <a:r>
              <a:rPr lang="en-US" sz="1600" dirty="0" err="1"/>
              <a:t>Kessentini</a:t>
            </a:r>
            <a:r>
              <a:rPr lang="en-US" sz="1600" dirty="0"/>
              <a:t>: Refactoring Practices in the Context of Modern Code Review: An Industrial Case Study at Xerox. ICSE (SEIP) 2021: 348-357</a:t>
            </a:r>
          </a:p>
          <a:p>
            <a:pPr>
              <a:buFont typeface="+mj-lt"/>
              <a:buAutoNum type="arabicPeriod" startAt="23"/>
            </a:pPr>
            <a:r>
              <a:rPr lang="en-US" sz="1600" dirty="0"/>
              <a:t>Manushree </a:t>
            </a:r>
            <a:r>
              <a:rPr lang="en-US" sz="1600" dirty="0" err="1"/>
              <a:t>Vijayvergiya</a:t>
            </a:r>
            <a:r>
              <a:rPr lang="en-US" sz="1600" dirty="0"/>
              <a:t>, Małgorzata </a:t>
            </a:r>
            <a:r>
              <a:rPr lang="en-US" sz="1600" dirty="0" err="1"/>
              <a:t>Salawa</a:t>
            </a:r>
            <a:r>
              <a:rPr lang="en-US" sz="1600" dirty="0"/>
              <a:t>, Ivan </a:t>
            </a:r>
            <a:r>
              <a:rPr lang="en-US" sz="1600" dirty="0" err="1"/>
              <a:t>Budiselić</a:t>
            </a:r>
            <a:r>
              <a:rPr lang="en-US" sz="1600" dirty="0"/>
              <a:t>, Dan Zheng, Pascal Lamblin, Marko Ivanković, Juanjo Carin, Mateusz Lewko, Jovan Andonov, Goran Petrović, Daniel Tarlow, Petros Maniatis, and René Just. 2024. AI-Assisted Assessment of Coding Practices in Modern Code Review. In Proceedings of the 1st ACM International Conference on AI-Powered Software (</a:t>
            </a:r>
            <a:r>
              <a:rPr lang="en-US" sz="1600" dirty="0" err="1"/>
              <a:t>AIware</a:t>
            </a:r>
            <a:r>
              <a:rPr lang="en-US" sz="1600" dirty="0"/>
              <a:t> 2024). Association for Computing Machinery, New York, NY, USA, 85–93. https://doi.org/10.1145/3664646.3665664</a:t>
            </a:r>
          </a:p>
          <a:p>
            <a:pPr marL="0" indent="0">
              <a:buNone/>
            </a:pPr>
            <a:endParaRPr lang="en-US" sz="1600" dirty="0"/>
          </a:p>
          <a:p>
            <a:pPr>
              <a:buFont typeface="+mj-lt"/>
              <a:buAutoNum type="arabicPeriod" startAt="23"/>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43</a:t>
            </a:fld>
            <a:endParaRPr lang="en-US" dirty="0"/>
          </a:p>
        </p:txBody>
      </p:sp>
    </p:spTree>
    <p:extLst>
      <p:ext uri="{BB962C8B-B14F-4D97-AF65-F5344CB8AC3E}">
        <p14:creationId xmlns:p14="http://schemas.microsoft.com/office/powerpoint/2010/main" val="17430227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Home Reading</a:t>
            </a:r>
          </a:p>
        </p:txBody>
      </p:sp>
      <p:sp>
        <p:nvSpPr>
          <p:cNvPr id="3" name="Content Placeholder 2"/>
          <p:cNvSpPr>
            <a:spLocks noGrp="1"/>
          </p:cNvSpPr>
          <p:nvPr>
            <p:ph idx="1"/>
          </p:nvPr>
        </p:nvSpPr>
        <p:spPr/>
        <p:txBody>
          <a:bodyPr/>
          <a:lstStyle/>
          <a:p>
            <a:pPr marL="0" indent="0">
              <a:buNone/>
            </a:pPr>
            <a:r>
              <a:rPr lang="en-US" sz="2400" dirty="0"/>
              <a:t>[1] Alberto </a:t>
            </a:r>
            <a:r>
              <a:rPr lang="en-US" sz="2400" dirty="0" err="1"/>
              <a:t>Bacchelli</a:t>
            </a:r>
            <a:r>
              <a:rPr lang="en-US" sz="2400" dirty="0"/>
              <a:t> and Christian Bird. 2013. Expectations, outcomes, and challenges of modern code review. In</a:t>
            </a:r>
            <a:r>
              <a:rPr lang="en-US" sz="2400" i="1" dirty="0"/>
              <a:t> Proceedings of the 2013 International Conference on Software Engineering (ICSE '13). </a:t>
            </a:r>
            <a:r>
              <a:rPr lang="en-US" sz="2400" dirty="0"/>
              <a:t>IEEE Press, Piscataway, NJ, USA, 712-721.</a:t>
            </a:r>
          </a:p>
          <a:p>
            <a:pPr marL="0" indent="0">
              <a:buNone/>
            </a:pPr>
            <a:r>
              <a:rPr lang="en-US" sz="2400" dirty="0"/>
              <a:t>https://ieeexplore.ieee.org/document/6606617/</a:t>
            </a:r>
          </a:p>
          <a:p>
            <a:pPr marL="0" indent="0">
              <a:buNone/>
            </a:pPr>
            <a:endParaRPr lang="en-US" sz="2400" dirty="0"/>
          </a:p>
          <a:p>
            <a:pPr marL="0" indent="0">
              <a:buNone/>
            </a:pPr>
            <a:r>
              <a:rPr lang="en-US" sz="2400" dirty="0"/>
              <a:t>You can get a copy of the article using a computer in </a:t>
            </a:r>
            <a:r>
              <a:rPr lang="en-US" sz="2400" dirty="0" err="1"/>
              <a:t>CityU</a:t>
            </a:r>
            <a:r>
              <a:rPr lang="en-US" sz="2400" dirty="0"/>
              <a:t>. </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a:t>
            </a:fld>
            <a:endParaRPr lang="en-US" dirty="0"/>
          </a:p>
        </p:txBody>
      </p:sp>
    </p:spTree>
    <p:extLst>
      <p:ext uri="{BB962C8B-B14F-4D97-AF65-F5344CB8AC3E}">
        <p14:creationId xmlns:p14="http://schemas.microsoft.com/office/powerpoint/2010/main" val="418448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Different Levels of Formality</a:t>
            </a:r>
          </a:p>
        </p:txBody>
      </p:sp>
      <p:sp>
        <p:nvSpPr>
          <p:cNvPr id="3" name="Content Placeholder 2"/>
          <p:cNvSpPr>
            <a:spLocks noGrp="1"/>
          </p:cNvSpPr>
          <p:nvPr>
            <p:ph idx="1"/>
          </p:nvPr>
        </p:nvSpPr>
        <p:spPr/>
        <p:txBody>
          <a:bodyPr/>
          <a:lstStyle/>
          <a:p>
            <a:r>
              <a:rPr lang="en-HK" dirty="0"/>
              <a:t>Code walkthrough </a:t>
            </a:r>
          </a:p>
          <a:p>
            <a:pPr lvl="1"/>
            <a:r>
              <a:rPr lang="en-US" sz="2400" dirty="0"/>
              <a:t>informal meeting where the programmer leads the review team through his/her code, and the reviewers try to identify faults </a:t>
            </a:r>
          </a:p>
          <a:p>
            <a:pPr lvl="1"/>
            <a:r>
              <a:rPr lang="en-US" sz="2400" dirty="0"/>
              <a:t>More effective if the programmer and reviewer are not the same person</a:t>
            </a:r>
          </a:p>
          <a:p>
            <a:pPr lvl="1"/>
            <a:r>
              <a:rPr lang="en-US" sz="2400" dirty="0"/>
              <a:t>Sometimes, integrate with Pair Programming</a:t>
            </a:r>
            <a:endParaRPr lang="en-HK" sz="2400" dirty="0"/>
          </a:p>
          <a:p>
            <a:r>
              <a:rPr lang="en-HK" dirty="0"/>
              <a:t>Code Inspection</a:t>
            </a:r>
          </a:p>
          <a:p>
            <a:pPr lvl="1"/>
            <a:r>
              <a:rPr lang="en-HK" sz="2400" dirty="0"/>
              <a:t>Formal meeting</a:t>
            </a:r>
          </a:p>
          <a:p>
            <a:pPr lvl="1"/>
            <a:r>
              <a:rPr lang="en-HK" sz="2400" dirty="0"/>
              <a:t>Effective to find bugs in code. </a:t>
            </a:r>
          </a:p>
          <a:p>
            <a:pPr lvl="1"/>
            <a:r>
              <a:rPr lang="en-US" sz="2400" dirty="0">
                <a:solidFill>
                  <a:srgbClr val="FF0000"/>
                </a:solidFill>
              </a:rPr>
              <a:t>Home Reading</a:t>
            </a:r>
            <a:r>
              <a:rPr lang="en-US" sz="2400" dirty="0"/>
              <a:t>: https://en.wikipedia.org/wiki/Fagan_inspection</a:t>
            </a:r>
            <a:endParaRPr lang="en-HK" sz="2400" dirty="0"/>
          </a:p>
          <a:p>
            <a:r>
              <a:rPr lang="en-HK" dirty="0"/>
              <a:t>Modern Code Review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a:t>
            </a:fld>
            <a:endParaRPr lang="en-US"/>
          </a:p>
        </p:txBody>
      </p:sp>
    </p:spTree>
    <p:extLst>
      <p:ext uri="{BB962C8B-B14F-4D97-AF65-F5344CB8AC3E}">
        <p14:creationId xmlns:p14="http://schemas.microsoft.com/office/powerpoint/2010/main" val="87350919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464178368"/>
              </p:ext>
            </p:extLst>
          </p:nvPr>
        </p:nvGraphicFramePr>
        <p:xfrm>
          <a:off x="26988" y="-31750"/>
          <a:ext cx="9875837" cy="6946900"/>
        </p:xfrm>
        <a:graphic>
          <a:graphicData uri="http://schemas.openxmlformats.org/presentationml/2006/ole">
            <mc:AlternateContent xmlns:mc="http://schemas.openxmlformats.org/markup-compatibility/2006">
              <mc:Choice xmlns:v="urn:schemas-microsoft-com:vml" Requires="v">
                <p:oleObj name="Document" r:id="rId3" imgW="4572000" imgH="3429000" progId="Word.Document.12">
                  <p:embed/>
                </p:oleObj>
              </mc:Choice>
              <mc:Fallback>
                <p:oleObj name="Document" r:id="rId3" imgW="4572000" imgH="3429000" progId="Word.Document.12">
                  <p:embed/>
                  <p:pic>
                    <p:nvPicPr>
                      <p:cNvPr id="11" name="Object 10"/>
                      <p:cNvPicPr/>
                      <p:nvPr/>
                    </p:nvPicPr>
                    <p:blipFill>
                      <a:blip r:embed="rId4"/>
                      <a:stretch>
                        <a:fillRect/>
                      </a:stretch>
                    </p:blipFill>
                    <p:spPr>
                      <a:xfrm>
                        <a:off x="26988" y="-31750"/>
                        <a:ext cx="9875837" cy="6946900"/>
                      </a:xfrm>
                      <a:prstGeom prst="rect">
                        <a:avLst/>
                      </a:prstGeom>
                      <a:solidFill>
                        <a:schemeClr val="bg1"/>
                      </a:solidFill>
                    </p:spPr>
                  </p:pic>
                </p:oleObj>
              </mc:Fallback>
            </mc:AlternateContent>
          </a:graphicData>
        </a:graphic>
      </p:graphicFrame>
      <p:sp>
        <p:nvSpPr>
          <p:cNvPr id="2" name="TextBox 1"/>
          <p:cNvSpPr txBox="1"/>
          <p:nvPr/>
        </p:nvSpPr>
        <p:spPr>
          <a:xfrm>
            <a:off x="5789612" y="3581400"/>
            <a:ext cx="3962400" cy="1692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HK" sz="2000" b="1" dirty="0"/>
              <a:t>Code walkthrough</a:t>
            </a:r>
            <a:r>
              <a:rPr lang="en-HK" sz="2000" dirty="0"/>
              <a:t>:</a:t>
            </a:r>
          </a:p>
          <a:p>
            <a:endParaRPr lang="en-HK" sz="1200" dirty="0"/>
          </a:p>
          <a:p>
            <a:r>
              <a:rPr lang="en-HK" sz="2000" dirty="0" err="1"/>
              <a:t>isWin</a:t>
            </a:r>
            <a:r>
              <a:rPr lang="en-HK" sz="2000" dirty="0"/>
              <a:t>() aims to do what and so ….</a:t>
            </a:r>
          </a:p>
          <a:p>
            <a:endParaRPr lang="en-HK" sz="1200" dirty="0"/>
          </a:p>
          <a:p>
            <a:r>
              <a:rPr lang="en-HK" sz="2000" dirty="0"/>
              <a:t>Main() performs “these” in these few lines and “those” in those lines </a:t>
            </a:r>
          </a:p>
        </p:txBody>
      </p:sp>
    </p:spTree>
    <p:extLst>
      <p:ext uri="{BB962C8B-B14F-4D97-AF65-F5344CB8AC3E}">
        <p14:creationId xmlns:p14="http://schemas.microsoft.com/office/powerpoint/2010/main" val="31050804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49C3-3FA8-D8D2-C6DF-65954D8B2BCA}"/>
              </a:ext>
            </a:extLst>
          </p:cNvPr>
          <p:cNvSpPr>
            <a:spLocks noGrp="1"/>
          </p:cNvSpPr>
          <p:nvPr>
            <p:ph type="title"/>
          </p:nvPr>
        </p:nvSpPr>
        <p:spPr/>
        <p:txBody>
          <a:bodyPr/>
          <a:lstStyle/>
          <a:p>
            <a:r>
              <a:rPr lang="en-US" dirty="0"/>
              <a:t>Code Walkthrough  </a:t>
            </a:r>
            <a:endParaRPr lang="en-HK" dirty="0"/>
          </a:p>
        </p:txBody>
      </p:sp>
      <p:sp>
        <p:nvSpPr>
          <p:cNvPr id="3" name="Content Placeholder 2">
            <a:extLst>
              <a:ext uri="{FF2B5EF4-FFF2-40B4-BE49-F238E27FC236}">
                <a16:creationId xmlns:a16="http://schemas.microsoft.com/office/drawing/2014/main" id="{A9242B32-A869-ED62-B722-4B0A959A0CFE}"/>
              </a:ext>
            </a:extLst>
          </p:cNvPr>
          <p:cNvSpPr>
            <a:spLocks noGrp="1"/>
          </p:cNvSpPr>
          <p:nvPr>
            <p:ph idx="1"/>
          </p:nvPr>
        </p:nvSpPr>
        <p:spPr/>
        <p:txBody>
          <a:bodyPr/>
          <a:lstStyle/>
          <a:p>
            <a:r>
              <a:rPr lang="en-US" sz="2800" dirty="0"/>
              <a:t>Result from an old paper [21]</a:t>
            </a:r>
          </a:p>
          <a:p>
            <a:pPr lvl="1"/>
            <a:r>
              <a:rPr lang="en-US" sz="2400" dirty="0"/>
              <a:t>Similar to testing in effectiveness for finding bugs</a:t>
            </a:r>
          </a:p>
          <a:p>
            <a:pPr lvl="1"/>
            <a:r>
              <a:rPr lang="en-US" sz="2400" dirty="0"/>
              <a:t>But code walkthrough requires more human effort: less effective</a:t>
            </a:r>
          </a:p>
          <a:p>
            <a:r>
              <a:rPr lang="en-US" sz="2800" dirty="0"/>
              <a:t>In recent years, developers have become aware of technical debts (non-bug issues), where testing is ineffective in addressing them. </a:t>
            </a:r>
          </a:p>
          <a:p>
            <a:pPr lvl="1"/>
            <a:r>
              <a:rPr lang="en-US" sz="2400" dirty="0"/>
              <a:t> E.g., readability, reusability, maintainability, etc.</a:t>
            </a:r>
          </a:p>
          <a:p>
            <a:r>
              <a:rPr lang="en-US" sz="2800" dirty="0"/>
              <a:t>The remote collaboration raised from the needs of “work from home” makes code walkthrough by visually impaired developers join code walkthroughs remotely. Some strategies proposed are shown on the next slide.</a:t>
            </a:r>
            <a:endParaRPr lang="en-HK" sz="2800" dirty="0"/>
          </a:p>
        </p:txBody>
      </p:sp>
      <p:sp>
        <p:nvSpPr>
          <p:cNvPr id="4" name="Slide Number Placeholder 3">
            <a:extLst>
              <a:ext uri="{FF2B5EF4-FFF2-40B4-BE49-F238E27FC236}">
                <a16:creationId xmlns:a16="http://schemas.microsoft.com/office/drawing/2014/main" id="{5662666E-E03E-3AEF-CA22-FA91235F8F9E}"/>
              </a:ext>
            </a:extLst>
          </p:cNvPr>
          <p:cNvSpPr>
            <a:spLocks noGrp="1"/>
          </p:cNvSpPr>
          <p:nvPr>
            <p:ph type="sldNum" sz="quarter" idx="12"/>
          </p:nvPr>
        </p:nvSpPr>
        <p:spPr/>
        <p:txBody>
          <a:bodyPr/>
          <a:lstStyle/>
          <a:p>
            <a:pPr>
              <a:defRPr/>
            </a:pPr>
            <a:fld id="{63B8F44C-0EDE-4D7D-9086-BD1CF3CE7AF7}" type="slidenum">
              <a:rPr lang="en-US" smtClean="0"/>
              <a:pPr>
                <a:defRPr/>
              </a:pPr>
              <a:t>8</a:t>
            </a:fld>
            <a:endParaRPr lang="en-US"/>
          </a:p>
        </p:txBody>
      </p:sp>
    </p:spTree>
    <p:extLst>
      <p:ext uri="{BB962C8B-B14F-4D97-AF65-F5344CB8AC3E}">
        <p14:creationId xmlns:p14="http://schemas.microsoft.com/office/powerpoint/2010/main" val="18771992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BDC1-B05D-78AB-F726-464C7AD02F48}"/>
              </a:ext>
            </a:extLst>
          </p:cNvPr>
          <p:cNvSpPr>
            <a:spLocks noGrp="1"/>
          </p:cNvSpPr>
          <p:nvPr>
            <p:ph type="title"/>
          </p:nvPr>
        </p:nvSpPr>
        <p:spPr>
          <a:xfrm>
            <a:off x="379412" y="35339"/>
            <a:ext cx="9036050" cy="1104900"/>
          </a:xfrm>
        </p:spPr>
        <p:txBody>
          <a:bodyPr/>
          <a:lstStyle/>
          <a:p>
            <a:r>
              <a:rPr lang="en-US" dirty="0"/>
              <a:t>e.g., Code Walkthrough [22]</a:t>
            </a:r>
            <a:endParaRPr lang="en-HK" dirty="0"/>
          </a:p>
        </p:txBody>
      </p:sp>
      <p:sp>
        <p:nvSpPr>
          <p:cNvPr id="4" name="Slide Number Placeholder 3">
            <a:extLst>
              <a:ext uri="{FF2B5EF4-FFF2-40B4-BE49-F238E27FC236}">
                <a16:creationId xmlns:a16="http://schemas.microsoft.com/office/drawing/2014/main" id="{B6877391-0801-EB6D-E6A8-0D52A2E0516C}"/>
              </a:ext>
            </a:extLst>
          </p:cNvPr>
          <p:cNvSpPr>
            <a:spLocks noGrp="1"/>
          </p:cNvSpPr>
          <p:nvPr>
            <p:ph type="sldNum" sz="quarter" idx="12"/>
          </p:nvPr>
        </p:nvSpPr>
        <p:spPr/>
        <p:txBody>
          <a:bodyPr/>
          <a:lstStyle/>
          <a:p>
            <a:pPr>
              <a:defRPr/>
            </a:pPr>
            <a:fld id="{63B8F44C-0EDE-4D7D-9086-BD1CF3CE7AF7}" type="slidenum">
              <a:rPr lang="en-US" smtClean="0"/>
              <a:pPr>
                <a:defRPr/>
              </a:pPr>
              <a:t>9</a:t>
            </a:fld>
            <a:endParaRPr lang="en-US"/>
          </a:p>
        </p:txBody>
      </p:sp>
      <p:pic>
        <p:nvPicPr>
          <p:cNvPr id="6" name="Picture 5" descr="Table&#10;&#10;Description automatically generated">
            <a:extLst>
              <a:ext uri="{FF2B5EF4-FFF2-40B4-BE49-F238E27FC236}">
                <a16:creationId xmlns:a16="http://schemas.microsoft.com/office/drawing/2014/main" id="{E82DC072-D930-CCE4-9A29-E4E610E7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092003"/>
            <a:ext cx="6320322" cy="5730658"/>
          </a:xfrm>
          <a:prstGeom prst="rect">
            <a:avLst/>
          </a:prstGeom>
        </p:spPr>
      </p:pic>
    </p:spTree>
    <p:extLst>
      <p:ext uri="{BB962C8B-B14F-4D97-AF65-F5344CB8AC3E}">
        <p14:creationId xmlns:p14="http://schemas.microsoft.com/office/powerpoint/2010/main" val="2520766998"/>
      </p:ext>
    </p:extLst>
  </p:cSld>
  <p:clrMapOvr>
    <a:masterClrMapping/>
  </p:clrMapOvr>
  <p:transition/>
</p:sld>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
  <TotalTime>22317</TotalTime>
  <Words>5058</Words>
  <Application>Microsoft Office PowerPoint</Application>
  <PresentationFormat>Custom</PresentationFormat>
  <Paragraphs>410</Paragraphs>
  <Slides>43</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2" baseType="lpstr">
      <vt:lpstr>-apple-system</vt:lpstr>
      <vt:lpstr>Arial</vt:lpstr>
      <vt:lpstr>Calibri</vt:lpstr>
      <vt:lpstr>Courier New</vt:lpstr>
      <vt:lpstr>Times New Roman</vt:lpstr>
      <vt:lpstr>Wingdings</vt:lpstr>
      <vt:lpstr>Side Bar</vt:lpstr>
      <vt:lpstr>Document</vt:lpstr>
      <vt:lpstr>文档</vt:lpstr>
      <vt:lpstr>CS5351 2025/26 Modern Code Review</vt:lpstr>
      <vt:lpstr>Outline </vt:lpstr>
      <vt:lpstr>What is Code Review</vt:lpstr>
      <vt:lpstr>What is Code Review</vt:lpstr>
      <vt:lpstr>Home Reading</vt:lpstr>
      <vt:lpstr>Different Levels of Formality</vt:lpstr>
      <vt:lpstr>PowerPoint Presentation</vt:lpstr>
      <vt:lpstr>Code Walkthrough  </vt:lpstr>
      <vt:lpstr>e.g., Code Walkthrough [22]</vt:lpstr>
      <vt:lpstr> Code Inspection [6]</vt:lpstr>
      <vt:lpstr> Main Ideas in Code Inspection [6]</vt:lpstr>
      <vt:lpstr>Code Inspection: In-Class Activity MCR-1</vt:lpstr>
      <vt:lpstr>PowerPoint Presentation</vt:lpstr>
      <vt:lpstr>MCR-1: Materials Authors to Pass to Reviewers</vt:lpstr>
      <vt:lpstr>MCR-1: Authors’ Private Materials</vt:lpstr>
      <vt:lpstr>Modern Code Review (MCR)</vt:lpstr>
      <vt:lpstr>MCR Process</vt:lpstr>
      <vt:lpstr>Example [12]</vt:lpstr>
      <vt:lpstr>Example [12]</vt:lpstr>
      <vt:lpstr>Example [17]</vt:lpstr>
      <vt:lpstr>Example [17]</vt:lpstr>
      <vt:lpstr>Characteristics of Modern Code Review</vt:lpstr>
      <vt:lpstr>Purposes of Reviews/Comments/Posts [1]</vt:lpstr>
      <vt:lpstr>Understanding the Code for What? [1]</vt:lpstr>
      <vt:lpstr>Strategy to Deal with Confusion [14]</vt:lpstr>
      <vt:lpstr>What Information is Needed by Reviewers? [12]</vt:lpstr>
      <vt:lpstr> How about a review patch is for code refactoring?  </vt:lpstr>
      <vt:lpstr>How about Knowledge Transfer? </vt:lpstr>
      <vt:lpstr>MCR Best Practices [1, 3, 7]</vt:lpstr>
      <vt:lpstr>MCR Best Practices [3]</vt:lpstr>
      <vt:lpstr>MCR Best Practices in Google [3]</vt:lpstr>
      <vt:lpstr>MCR Best Practices </vt:lpstr>
      <vt:lpstr>MCR Issues</vt:lpstr>
      <vt:lpstr>Other Issues in Ineffective MCR: Anti-Pattern in MCR [18]</vt:lpstr>
      <vt:lpstr>Should We Review Test Code too?</vt:lpstr>
      <vt:lpstr>Understanding and Improving What Kinds of Code by Reviewing Test Code? [15]</vt:lpstr>
      <vt:lpstr>Modern Code Review: In-Class Activity MCR-2</vt:lpstr>
      <vt:lpstr>Self-Study Home Exercise [no submission is needed]</vt:lpstr>
      <vt:lpstr>AI-assisted MCR </vt:lpstr>
      <vt:lpstr>References and Resources</vt:lpstr>
      <vt:lpstr>References and Resources</vt:lpstr>
      <vt:lpstr>References and Resources</vt:lpstr>
      <vt:lpstr>References and Resources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Prof. Chan Wing Kwong</cp:lastModifiedBy>
  <cp:revision>438</cp:revision>
  <cp:lastPrinted>2022-11-14T07:25:19Z</cp:lastPrinted>
  <dcterms:created xsi:type="dcterms:W3CDTF">1999-09-08T02:17:18Z</dcterms:created>
  <dcterms:modified xsi:type="dcterms:W3CDTF">2025-08-21T05:33:28Z</dcterms:modified>
</cp:coreProperties>
</file>